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4" r:id="rId2"/>
    <p:sldId id="320" r:id="rId3"/>
    <p:sldId id="323" r:id="rId4"/>
    <p:sldId id="287" r:id="rId5"/>
    <p:sldId id="310" r:id="rId6"/>
    <p:sldId id="322" r:id="rId7"/>
    <p:sldId id="337" r:id="rId8"/>
    <p:sldId id="338" r:id="rId9"/>
    <p:sldId id="339" r:id="rId10"/>
    <p:sldId id="333" r:id="rId11"/>
    <p:sldId id="340" r:id="rId12"/>
    <p:sldId id="342" r:id="rId13"/>
    <p:sldId id="341" r:id="rId14"/>
    <p:sldId id="307" r:id="rId15"/>
    <p:sldId id="306" r:id="rId16"/>
    <p:sldId id="304" r:id="rId17"/>
    <p:sldId id="308" r:id="rId18"/>
    <p:sldId id="334" r:id="rId19"/>
    <p:sldId id="335" r:id="rId20"/>
    <p:sldId id="316"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49" autoAdjust="0"/>
    <p:restoredTop sz="70217" autoAdjust="0"/>
  </p:normalViewPr>
  <p:slideViewPr>
    <p:cSldViewPr snapToGrid="0">
      <p:cViewPr varScale="1">
        <p:scale>
          <a:sx n="101" d="100"/>
          <a:sy n="101" d="100"/>
        </p:scale>
        <p:origin x="931" y="72"/>
      </p:cViewPr>
      <p:guideLst>
        <p:guide orient="horz" pos="2160"/>
        <p:guide pos="2880"/>
      </p:guideLst>
    </p:cSldViewPr>
  </p:slideViewPr>
  <p:outlineViewPr>
    <p:cViewPr>
      <p:scale>
        <a:sx n="33" d="100"/>
        <a:sy n="33" d="100"/>
      </p:scale>
      <p:origin x="0" y="182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41DF46A-C9B0-4EF2-940D-B2E5EFDECEF7}" type="datetimeFigureOut">
              <a:rPr lang="en-US" smtClean="0"/>
              <a:pPr/>
              <a:t>4/15/2017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4D2D94E-B19C-4FBC-8617-E948C5A05522}" type="slidenum">
              <a:rPr lang="en-US" smtClean="0"/>
              <a:pPr/>
              <a:t>‹#›</a:t>
            </a:fld>
            <a:endParaRPr lang="en-US"/>
          </a:p>
        </p:txBody>
      </p:sp>
    </p:spTree>
    <p:extLst>
      <p:ext uri="{BB962C8B-B14F-4D97-AF65-F5344CB8AC3E}">
        <p14:creationId xmlns:p14="http://schemas.microsoft.com/office/powerpoint/2010/main" val="100129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2D94E-B19C-4FBC-8617-E948C5A05522}" type="slidenum">
              <a:rPr lang="en-US" smtClean="0"/>
              <a:pPr/>
              <a:t>1</a:t>
            </a:fld>
            <a:endParaRPr lang="en-US"/>
          </a:p>
        </p:txBody>
      </p:sp>
    </p:spTree>
    <p:extLst>
      <p:ext uri="{BB962C8B-B14F-4D97-AF65-F5344CB8AC3E}">
        <p14:creationId xmlns:p14="http://schemas.microsoft.com/office/powerpoint/2010/main" val="173430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Timing for 2017 with Hilary</a:t>
            </a:r>
          </a:p>
          <a:p>
            <a:endParaRPr lang="en-US" dirty="0"/>
          </a:p>
          <a:p>
            <a:r>
              <a:rPr lang="en-US" dirty="0"/>
              <a:t>5:45 – Depart Gateway</a:t>
            </a:r>
          </a:p>
          <a:p>
            <a:r>
              <a:rPr lang="en-US" dirty="0"/>
              <a:t>7:24 – Leave Pocket</a:t>
            </a:r>
          </a:p>
          <a:p>
            <a:r>
              <a:rPr lang="en-US" dirty="0"/>
              <a:t>8:00 – Start skiing</a:t>
            </a:r>
          </a:p>
          <a:p>
            <a:r>
              <a:rPr lang="en-US" dirty="0"/>
              <a:t>9:40 – West Leg Road (1:40)</a:t>
            </a:r>
          </a:p>
          <a:p>
            <a:r>
              <a:rPr lang="en-US" dirty="0"/>
              <a:t>10:15 – Start Yellow Jacket (2:15)</a:t>
            </a:r>
          </a:p>
          <a:p>
            <a:r>
              <a:rPr lang="en-US" dirty="0"/>
              <a:t>12:00–  Lunch at Salmon (3:00)</a:t>
            </a:r>
          </a:p>
          <a:p>
            <a:r>
              <a:rPr lang="en-US" dirty="0"/>
              <a:t>12:44 – White River SP (4:45)</a:t>
            </a:r>
          </a:p>
          <a:p>
            <a:r>
              <a:rPr lang="en-US" dirty="0"/>
              <a:t>2:00 – Bennet pass (6:00)</a:t>
            </a:r>
          </a:p>
          <a:p>
            <a:r>
              <a:rPr lang="en-US" dirty="0"/>
              <a:t>2:45 – Teacup (6:45)</a:t>
            </a:r>
          </a:p>
          <a:p>
            <a:r>
              <a:rPr lang="en-US" dirty="0"/>
              <a:t>3:43 – Pocket (7:45)</a:t>
            </a:r>
          </a:p>
          <a:p>
            <a:endParaRPr lang="en-US" dirty="0"/>
          </a:p>
          <a:p>
            <a:pPr lvl="1"/>
            <a:r>
              <a:rPr lang="en-US" dirty="0"/>
              <a:t>0:00 Glacier View</a:t>
            </a:r>
          </a:p>
          <a:p>
            <a:pPr lvl="1"/>
            <a:r>
              <a:rPr lang="en-US" dirty="0"/>
              <a:t>22:15  Start Yellow Jacket</a:t>
            </a:r>
          </a:p>
          <a:p>
            <a:pPr lvl="1"/>
            <a:r>
              <a:rPr lang="en-US" dirty="0"/>
              <a:t>3:00 Lunch stop on YJ at Salmon River crossing</a:t>
            </a:r>
          </a:p>
          <a:p>
            <a:pPr lvl="1"/>
            <a:r>
              <a:rPr lang="en-US" dirty="0"/>
              <a:t>4:45 White River Sno Park</a:t>
            </a:r>
          </a:p>
          <a:p>
            <a:pPr lvl="1"/>
            <a:r>
              <a:rPr lang="en-US" dirty="0"/>
              <a:t>6:00 Bennett Pass Sno Park</a:t>
            </a:r>
          </a:p>
          <a:p>
            <a:pPr lvl="1"/>
            <a:r>
              <a:rPr lang="en-US" dirty="0"/>
              <a:t>6:45 Teacup</a:t>
            </a:r>
          </a:p>
          <a:p>
            <a:pPr lvl="1"/>
            <a:r>
              <a:rPr lang="en-US" dirty="0"/>
              <a:t>7:45 Pocket Creek! </a:t>
            </a:r>
          </a:p>
          <a:p>
            <a:endParaRPr lang="en-US" dirty="0"/>
          </a:p>
        </p:txBody>
      </p:sp>
      <p:sp>
        <p:nvSpPr>
          <p:cNvPr id="4" name="Slide Number Placeholder 3"/>
          <p:cNvSpPr>
            <a:spLocks noGrp="1"/>
          </p:cNvSpPr>
          <p:nvPr>
            <p:ph type="sldNum" sz="quarter" idx="10"/>
          </p:nvPr>
        </p:nvSpPr>
        <p:spPr/>
        <p:txBody>
          <a:bodyPr/>
          <a:lstStyle/>
          <a:p>
            <a:fld id="{64D2D94E-B19C-4FBC-8617-E948C5A05522}" type="slidenum">
              <a:rPr lang="en-US" smtClean="0"/>
              <a:pPr/>
              <a:t>4</a:t>
            </a:fld>
            <a:endParaRPr lang="en-US"/>
          </a:p>
        </p:txBody>
      </p:sp>
    </p:spTree>
    <p:extLst>
      <p:ext uri="{BB962C8B-B14F-4D97-AF65-F5344CB8AC3E}">
        <p14:creationId xmlns:p14="http://schemas.microsoft.com/office/powerpoint/2010/main" val="86933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2D94E-B19C-4FBC-8617-E948C5A05522}" type="slidenum">
              <a:rPr lang="en-US" smtClean="0"/>
              <a:pPr/>
              <a:t>8</a:t>
            </a:fld>
            <a:endParaRPr lang="en-US"/>
          </a:p>
        </p:txBody>
      </p:sp>
    </p:spTree>
    <p:extLst>
      <p:ext uri="{BB962C8B-B14F-4D97-AF65-F5344CB8AC3E}">
        <p14:creationId xmlns:p14="http://schemas.microsoft.com/office/powerpoint/2010/main" val="49628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2D94E-B19C-4FBC-8617-E948C5A05522}" type="slidenum">
              <a:rPr lang="en-US" smtClean="0"/>
              <a:pPr/>
              <a:t>11</a:t>
            </a:fld>
            <a:endParaRPr lang="en-US"/>
          </a:p>
        </p:txBody>
      </p:sp>
    </p:spTree>
    <p:extLst>
      <p:ext uri="{BB962C8B-B14F-4D97-AF65-F5344CB8AC3E}">
        <p14:creationId xmlns:p14="http://schemas.microsoft.com/office/powerpoint/2010/main" val="248616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722CAD-1DCD-4AAA-A13A-8441206C2667}" type="datetimeFigureOut">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722CAD-1DCD-4AAA-A13A-8441206C2667}" type="datetimeFigureOut">
              <a:rPr lang="en-US" smtClean="0"/>
              <a:pPr/>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22CAD-1DCD-4AAA-A13A-8441206C2667}" type="datetimeFigureOut">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3913" y="1943100"/>
            <a:ext cx="7772400" cy="1362075"/>
          </a:xfrm>
        </p:spPr>
        <p:txBody>
          <a:bodyPr anchor="t"/>
          <a:lstStyle>
            <a:lvl1pPr algn="ctr">
              <a:defRPr sz="4000" b="1" cap="none" baseline="0"/>
            </a:lvl1pPr>
          </a:lstStyle>
          <a:p>
            <a:r>
              <a:rPr lang="en-US" dirty="0"/>
              <a:t>Click to edit Master title style</a:t>
            </a:r>
          </a:p>
        </p:txBody>
      </p:sp>
      <p:sp>
        <p:nvSpPr>
          <p:cNvPr id="3" name="Text Placeholder 2"/>
          <p:cNvSpPr>
            <a:spLocks noGrp="1"/>
          </p:cNvSpPr>
          <p:nvPr>
            <p:ph type="body" idx="1"/>
          </p:nvPr>
        </p:nvSpPr>
        <p:spPr>
          <a:xfrm>
            <a:off x="798513" y="3338513"/>
            <a:ext cx="7772400" cy="1500187"/>
          </a:xfrm>
        </p:spPr>
        <p:txBody>
          <a:bodyPr anchor="t" anchorCtr="0"/>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22CAD-1DCD-4AAA-A13A-8441206C2667}" type="datetimeFigureOut">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extLst>
      <p:ext uri="{BB962C8B-B14F-4D97-AF65-F5344CB8AC3E}">
        <p14:creationId xmlns:p14="http://schemas.microsoft.com/office/powerpoint/2010/main" val="65322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722CAD-1DCD-4AAA-A13A-8441206C2667}" type="datetimeFigureOut">
              <a:rPr lang="en-US" smtClean="0"/>
              <a:pPr/>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722CAD-1DCD-4AAA-A13A-8441206C2667}" type="datetimeFigureOut">
              <a:rPr lang="en-US" smtClean="0"/>
              <a:pPr/>
              <a:t>4/15/2017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22CAD-1DCD-4AAA-A13A-8441206C2667}" type="datetimeFigureOut">
              <a:rPr lang="en-US" smtClean="0"/>
              <a:pPr/>
              <a:t>4/15/2017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22CAD-1DCD-4AAA-A13A-8441206C2667}" type="datetimeFigureOut">
              <a:rPr lang="en-US" smtClean="0"/>
              <a:pPr/>
              <a:t>4/15/2017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722CAD-1DCD-4AAA-A13A-8441206C2667}" type="datetimeFigureOut">
              <a:rPr lang="en-US" smtClean="0"/>
              <a:pPr/>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22CAD-1DCD-4AAA-A13A-8441206C2667}" type="datetimeFigureOut">
              <a:rPr lang="en-US" smtClean="0"/>
              <a:pPr/>
              <a:t>4/15/2017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0D5FF-3BA6-4373-91F1-0BB4153861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ott.diamond.mail@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onc-pdx.org/activities/day-tour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altopo.com/m/VE0S" TargetMode="External"/><Relationship Id="rId2" Type="http://schemas.openxmlformats.org/officeDocument/2006/relationships/hyperlink" Target="http://www.gpsies.com/map.do?fileId=whndjoquovamfedw"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onc-pdx.org/activities/trip-rating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nc-pdx.org/resources/rentals-retailers/"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onc-pdx.org/resources/trip-guide-tour-essentials/" TargetMode="External"/><Relationship Id="rId4" Type="http://schemas.openxmlformats.org/officeDocument/2006/relationships/hyperlink" Target="http://onc-pdx.org/resources/wea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onc-pdx.org/trails-maps/" TargetMode="External"/><Relationship Id="rId2" Type="http://schemas.openxmlformats.org/officeDocument/2006/relationships/hyperlink" Target="https://www.gaiagps.com/apps/ios/"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amazon.com/Cross-Country-Routes-Oregon-Klindt-Vielbig/dp/0898864046/ref=asap_bc?ie=UTF8" TargetMode="External"/><Relationship Id="rId1" Type="http://schemas.openxmlformats.org/officeDocument/2006/relationships/slideLayout" Target="../slideLayouts/slideLayout4.xml"/><Relationship Id="rId6" Type="http://schemas.openxmlformats.org/officeDocument/2006/relationships/hyperlink" Target="http://www.amazon.com/Mt-Hood-Winter-Trails-Map/dp/1877648035" TargetMode="External"/><Relationship Id="rId5" Type="http://schemas.openxmlformats.org/officeDocument/2006/relationships/hyperlink" Target="http://buybettermaps.com/"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kimountaineer.com/MtnWebCams/Hood-MtnWebCams.html?size=med&amp;telemetry=true" TargetMode="External"/><Relationship Id="rId2" Type="http://schemas.openxmlformats.org/officeDocument/2006/relationships/hyperlink" Target="http://forecast.weather.gov/MapClick.php?zoneid=ORZ011" TargetMode="External"/><Relationship Id="rId1" Type="http://schemas.openxmlformats.org/officeDocument/2006/relationships/slideLayout" Target="../slideLayouts/slideLayout2.xml"/><Relationship Id="rId4" Type="http://schemas.openxmlformats.org/officeDocument/2006/relationships/hyperlink" Target="http://www.nwac.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maps/place/Glacier+View+Sno-Park/Trailhead+(recgovnpsdata)/@45.2513876,-121.7537175,12z/data=!4m5!3m4!1s0x54be18cac85a471d:0x925cdc7ebdd50579!8m2!3d45.306386!4d-121.783664" TargetMode="External"/><Relationship Id="rId2" Type="http://schemas.openxmlformats.org/officeDocument/2006/relationships/hyperlink" Target="https://www.google.com/maps/place/45%C2%B019'44.6%22N+121%C2%B035'12.4%22W/@45.329045,-121.5880946,17z/data=!3m1!4b1!4m5!3m4!1s0x0:0x0!8m2!3d45.329045!4d-121.58679"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onc-pdx.org/resources/ski-gea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7971" y="5524499"/>
            <a:ext cx="6400800" cy="1180605"/>
          </a:xfrm>
        </p:spPr>
        <p:txBody>
          <a:bodyPr>
            <a:normAutofit/>
          </a:bodyPr>
          <a:lstStyle/>
          <a:p>
            <a:r>
              <a:rPr lang="en-US" sz="2000" dirty="0"/>
              <a:t>Scott Diamond</a:t>
            </a:r>
          </a:p>
          <a:p>
            <a:r>
              <a:rPr lang="en-US" sz="2000" dirty="0">
                <a:hlinkClick r:id="rId3"/>
              </a:rPr>
              <a:t>scott.diamond.mail@gmail.com</a:t>
            </a:r>
            <a:r>
              <a:rPr lang="en-US" sz="2000" dirty="0"/>
              <a:t> </a:t>
            </a:r>
          </a:p>
          <a:p>
            <a:r>
              <a:rPr lang="en-US" sz="2000" dirty="0"/>
              <a:t>503.643.6779 (mobile)</a:t>
            </a:r>
          </a:p>
        </p:txBody>
      </p:sp>
      <p:sp>
        <p:nvSpPr>
          <p:cNvPr id="4" name="Title 1"/>
          <p:cNvSpPr txBox="1">
            <a:spLocks/>
          </p:cNvSpPr>
          <p:nvPr/>
        </p:nvSpPr>
        <p:spPr>
          <a:xfrm>
            <a:off x="355599" y="3296784"/>
            <a:ext cx="4267507" cy="2172929"/>
          </a:xfrm>
          <a:prstGeom prst="rect">
            <a:avLst/>
          </a:prstGeom>
          <a:ln>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t>Basic Trip Info</a:t>
            </a:r>
            <a:br>
              <a:rPr lang="en-US" sz="1800" dirty="0"/>
            </a:br>
            <a:r>
              <a:rPr lang="en-US" sz="2000" dirty="0"/>
              <a:t>Meeting Time: 6:00 AM</a:t>
            </a:r>
            <a:br>
              <a:rPr lang="en-US" sz="2000" dirty="0"/>
            </a:br>
            <a:r>
              <a:rPr lang="en-US" sz="2000" dirty="0"/>
              <a:t>Meeting Place:  Gateway Transit Center</a:t>
            </a:r>
            <a:br>
              <a:rPr lang="en-US" sz="2000" dirty="0"/>
            </a:br>
            <a:r>
              <a:rPr lang="en-US" sz="2000" dirty="0"/>
              <a:t>Dogs are NOT Allowed on this tour</a:t>
            </a:r>
            <a:br>
              <a:rPr lang="en-US" sz="2000" dirty="0"/>
            </a:br>
            <a:r>
              <a:rPr lang="en-US" sz="2000" dirty="0"/>
              <a:t>Carpooling Cost: ~$15</a:t>
            </a:r>
            <a:endParaRPr lang="en-US" dirty="0"/>
          </a:p>
        </p:txBody>
      </p:sp>
      <p:sp>
        <p:nvSpPr>
          <p:cNvPr id="6" name="Title 1"/>
          <p:cNvSpPr txBox="1">
            <a:spLocks/>
          </p:cNvSpPr>
          <p:nvPr/>
        </p:nvSpPr>
        <p:spPr>
          <a:xfrm>
            <a:off x="466725" y="1368425"/>
            <a:ext cx="8183789" cy="3856718"/>
          </a:xfrm>
          <a:prstGeom prst="rect">
            <a:avLst/>
          </a:prstGeom>
        </p:spPr>
        <p:txBody>
          <a:bodyPr vert="horz" lIns="91440" tIns="45720" rIns="91440" bIns="45720" rtlCol="0" anchor="t"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400" dirty="0"/>
              <a:t>Get two weekends worth of skiing in on one day. We’ll set up a car shuttle and then ski from Glacier View Sno Park (by Ski Bowl) all the way to Pocket Creek. We’ll gain ~2,500 feet, drop a little less and  cover ~18 miles as we ski some of my favorite trails: Cross Town, Yellow Jacket, White River, Bennett Pass, and Meadows Creek Tie Trail.  This is an advanced tour both in distance and in technical skiing required (Yellow Jacket trail is very advanced). This will be a long day with 9+ hours on the snow but this is my favorite tour at Mt. Hood.</a:t>
            </a:r>
          </a:p>
          <a:p>
            <a:pPr algn="just"/>
            <a:r>
              <a:rPr lang="en-US" sz="1400" dirty="0"/>
              <a:t>  </a:t>
            </a:r>
            <a:br>
              <a:rPr lang="en-US" sz="1400" dirty="0"/>
            </a:br>
            <a:br>
              <a:rPr lang="en-US" sz="1400" dirty="0"/>
            </a:br>
            <a:br>
              <a:rPr lang="en-US" sz="3600" dirty="0"/>
            </a:br>
            <a:endParaRPr lang="en-US" sz="3600" dirty="0"/>
          </a:p>
        </p:txBody>
      </p:sp>
      <p:sp>
        <p:nvSpPr>
          <p:cNvPr id="7" name="Title 1"/>
          <p:cNvSpPr>
            <a:spLocks noGrp="1"/>
          </p:cNvSpPr>
          <p:nvPr>
            <p:ph type="ctrTitle"/>
          </p:nvPr>
        </p:nvSpPr>
        <p:spPr>
          <a:xfrm>
            <a:off x="355599" y="88900"/>
            <a:ext cx="8623300" cy="1120775"/>
          </a:xfrm>
        </p:spPr>
        <p:txBody>
          <a:bodyPr>
            <a:normAutofit fontScale="90000"/>
          </a:bodyPr>
          <a:lstStyle/>
          <a:p>
            <a:r>
              <a:rPr lang="en-US" sz="4900" dirty="0" err="1"/>
              <a:t>WyEast</a:t>
            </a:r>
            <a:r>
              <a:rPr lang="en-US" sz="4900" dirty="0"/>
              <a:t>!</a:t>
            </a:r>
            <a:br>
              <a:rPr lang="en-US" sz="6000" dirty="0"/>
            </a:br>
            <a:r>
              <a:rPr lang="en-US" sz="3100" dirty="0">
                <a:hlinkClick r:id="rId4"/>
              </a:rPr>
              <a:t>Oregon Nordic Club Day Tour</a:t>
            </a:r>
            <a:endParaRPr lang="en-US" dirty="0"/>
          </a:p>
        </p:txBody>
      </p:sp>
      <p:sp>
        <p:nvSpPr>
          <p:cNvPr id="8" name="Title 1"/>
          <p:cNvSpPr txBox="1">
            <a:spLocks/>
          </p:cNvSpPr>
          <p:nvPr/>
        </p:nvSpPr>
        <p:spPr>
          <a:xfrm>
            <a:off x="4734232" y="3287306"/>
            <a:ext cx="3613355" cy="2182407"/>
          </a:xfrm>
          <a:prstGeom prst="rect">
            <a:avLst/>
          </a:prstGeom>
          <a:ln>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t>Trip Statistics</a:t>
            </a:r>
            <a:br>
              <a:rPr lang="en-US" sz="2000" dirty="0"/>
            </a:br>
            <a:r>
              <a:rPr lang="en-US" sz="2000" dirty="0"/>
              <a:t>Ski Difficulty Level: ADVANCED</a:t>
            </a:r>
          </a:p>
          <a:p>
            <a:r>
              <a:rPr lang="en-US" sz="2000" dirty="0"/>
              <a:t>Distance: ~18 miles</a:t>
            </a:r>
            <a:br>
              <a:rPr lang="en-US" sz="2000" dirty="0"/>
            </a:br>
            <a:r>
              <a:rPr lang="en-US" sz="2000" dirty="0"/>
              <a:t>Total Climb: ~2,500 feet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0"/>
            <a:ext cx="8229600" cy="1143000"/>
          </a:xfrm>
        </p:spPr>
        <p:txBody>
          <a:bodyPr>
            <a:normAutofit/>
          </a:bodyPr>
          <a:lstStyle/>
          <a:p>
            <a:r>
              <a:rPr lang="en-US" dirty="0"/>
              <a:t>GPS Map Link</a:t>
            </a:r>
            <a:br>
              <a:rPr lang="en-US" dirty="0"/>
            </a:br>
            <a:r>
              <a:rPr lang="en-US" sz="2200" dirty="0"/>
              <a:t>(you are not required to bring a GPS but I’m making this available)</a:t>
            </a:r>
            <a:endParaRPr lang="en-US" dirty="0"/>
          </a:p>
        </p:txBody>
      </p:sp>
      <p:sp>
        <p:nvSpPr>
          <p:cNvPr id="3" name="Content Placeholder 2"/>
          <p:cNvSpPr>
            <a:spLocks noGrp="1"/>
          </p:cNvSpPr>
          <p:nvPr>
            <p:ph idx="1"/>
          </p:nvPr>
        </p:nvSpPr>
        <p:spPr>
          <a:xfrm>
            <a:off x="481814" y="1209306"/>
            <a:ext cx="8613417" cy="5435461"/>
          </a:xfrm>
        </p:spPr>
        <p:txBody>
          <a:bodyPr>
            <a:normAutofit/>
          </a:bodyPr>
          <a:lstStyle/>
          <a:p>
            <a:r>
              <a:rPr lang="en-US" sz="2800" dirty="0">
                <a:hlinkClick r:id="rId2"/>
              </a:rPr>
              <a:t>GPS Track </a:t>
            </a:r>
            <a:r>
              <a:rPr lang="en-US" sz="2800" dirty="0"/>
              <a:t>on </a:t>
            </a:r>
            <a:r>
              <a:rPr lang="en-US" sz="2800" dirty="0" err="1"/>
              <a:t>GPSies</a:t>
            </a:r>
            <a:endParaRPr lang="en-US" sz="2800" dirty="0"/>
          </a:p>
          <a:p>
            <a:pPr lvl="1"/>
            <a:r>
              <a:rPr lang="en-US" sz="2000" dirty="0"/>
              <a:t>The link above allows you to easily download a GPX file or you can use their iPhone app</a:t>
            </a:r>
            <a:endParaRPr lang="en-US" sz="2400" dirty="0"/>
          </a:p>
          <a:p>
            <a:r>
              <a:rPr lang="en-US" sz="2800" dirty="0">
                <a:hlinkClick r:id="rId3"/>
              </a:rPr>
              <a:t>GPS Track </a:t>
            </a:r>
            <a:r>
              <a:rPr lang="en-US" sz="2800" dirty="0"/>
              <a:t>on </a:t>
            </a:r>
            <a:r>
              <a:rPr lang="en-US" sz="2800" dirty="0" err="1"/>
              <a:t>CalTopo</a:t>
            </a:r>
            <a:endParaRPr lang="en-US" sz="2800" dirty="0"/>
          </a:p>
          <a:p>
            <a:pPr lvl="1"/>
            <a:r>
              <a:rPr lang="en-US" sz="2000" dirty="0"/>
              <a:t>The link above allows you to easily print a map of our route</a:t>
            </a:r>
          </a:p>
          <a:p>
            <a:endParaRPr lang="en-US" sz="2400" dirty="0"/>
          </a:p>
          <a:p>
            <a:endParaRPr lang="en-US" dirty="0"/>
          </a:p>
        </p:txBody>
      </p:sp>
      <p:pic>
        <p:nvPicPr>
          <p:cNvPr id="5" name="Picture 4"/>
          <p:cNvPicPr>
            <a:picLocks noChangeAspect="1"/>
          </p:cNvPicPr>
          <p:nvPr/>
        </p:nvPicPr>
        <p:blipFill>
          <a:blip r:embed="rId4"/>
          <a:stretch>
            <a:fillRect/>
          </a:stretch>
        </p:blipFill>
        <p:spPr>
          <a:xfrm>
            <a:off x="1151835" y="3677084"/>
            <a:ext cx="3547222" cy="2680123"/>
          </a:xfrm>
          <a:prstGeom prst="rect">
            <a:avLst/>
          </a:prstGeom>
        </p:spPr>
      </p:pic>
      <p:sp>
        <p:nvSpPr>
          <p:cNvPr id="7" name="TextBox 6"/>
          <p:cNvSpPr txBox="1"/>
          <p:nvPr/>
        </p:nvSpPr>
        <p:spPr>
          <a:xfrm>
            <a:off x="1151835" y="6275435"/>
            <a:ext cx="3261139" cy="369332"/>
          </a:xfrm>
          <a:prstGeom prst="rect">
            <a:avLst/>
          </a:prstGeom>
          <a:noFill/>
        </p:spPr>
        <p:txBody>
          <a:bodyPr wrap="square" rtlCol="0">
            <a:spAutoFit/>
          </a:bodyPr>
          <a:lstStyle/>
          <a:p>
            <a:pPr algn="ctr"/>
            <a:r>
              <a:rPr lang="en-US" dirty="0"/>
              <a:t>Sample map from </a:t>
            </a:r>
            <a:r>
              <a:rPr lang="en-US" dirty="0" err="1"/>
              <a:t>CalTopo</a:t>
            </a:r>
            <a:endParaRPr lang="en-US" dirty="0"/>
          </a:p>
        </p:txBody>
      </p:sp>
    </p:spTree>
    <p:extLst>
      <p:ext uri="{BB962C8B-B14F-4D97-AF65-F5344CB8AC3E}">
        <p14:creationId xmlns:p14="http://schemas.microsoft.com/office/powerpoint/2010/main" val="312992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15" y="8451"/>
            <a:ext cx="8229600" cy="761673"/>
          </a:xfrm>
        </p:spPr>
        <p:txBody>
          <a:bodyPr>
            <a:normAutofit fontScale="90000"/>
          </a:bodyPr>
          <a:lstStyle/>
          <a:p>
            <a:r>
              <a:rPr lang="en-US" dirty="0"/>
              <a:t>Detailed Route Write-up</a:t>
            </a:r>
          </a:p>
        </p:txBody>
      </p:sp>
      <p:sp>
        <p:nvSpPr>
          <p:cNvPr id="3" name="Content Placeholder 2"/>
          <p:cNvSpPr>
            <a:spLocks noGrp="1"/>
          </p:cNvSpPr>
          <p:nvPr>
            <p:ph idx="1"/>
          </p:nvPr>
        </p:nvSpPr>
        <p:spPr>
          <a:xfrm>
            <a:off x="425820" y="850900"/>
            <a:ext cx="8502560" cy="2028326"/>
          </a:xfrm>
        </p:spPr>
        <p:txBody>
          <a:bodyPr>
            <a:noAutofit/>
          </a:bodyPr>
          <a:lstStyle/>
          <a:p>
            <a:pPr marL="0" indent="0" algn="ctr">
              <a:buNone/>
            </a:pPr>
            <a:r>
              <a:rPr lang="en-US" sz="2000" dirty="0"/>
              <a:t>This is a </a:t>
            </a:r>
            <a:r>
              <a:rPr lang="en-US" sz="2000" u="sng" dirty="0"/>
              <a:t>great</a:t>
            </a:r>
            <a:r>
              <a:rPr lang="en-US" sz="2000" dirty="0"/>
              <a:t> tour. In one tour you sweep through  most of the cross country ski areas on Hood. You have climbs, drops, narrow trails and flat plains on open roads. Some of everything. This is my favorite tour on Hood but it is also a tough tour. The Yellow Jacket trail can feel like a never ending obstacle course and you climb pass after pass. By the time the day is done you will definitely be ready to stop skiing for the day. </a:t>
            </a:r>
          </a:p>
        </p:txBody>
      </p:sp>
      <p:sp>
        <p:nvSpPr>
          <p:cNvPr id="4" name="TextBox 3"/>
          <p:cNvSpPr txBox="1"/>
          <p:nvPr/>
        </p:nvSpPr>
        <p:spPr>
          <a:xfrm>
            <a:off x="6414028" y="5654908"/>
            <a:ext cx="2423668" cy="276999"/>
          </a:xfrm>
          <a:prstGeom prst="rect">
            <a:avLst/>
          </a:prstGeom>
          <a:noFill/>
        </p:spPr>
        <p:txBody>
          <a:bodyPr wrap="square" rtlCol="0">
            <a:spAutoFit/>
          </a:bodyPr>
          <a:lstStyle/>
          <a:p>
            <a:pPr algn="ctr"/>
            <a:r>
              <a:rPr lang="en-US" sz="1200" dirty="0"/>
              <a:t>Cross Town Trail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0333" y="3483788"/>
            <a:ext cx="2888047" cy="2166036"/>
          </a:xfrm>
          <a:prstGeom prst="rect">
            <a:avLst/>
          </a:prstGeom>
          <a:ln w="25400">
            <a:solidFill>
              <a:schemeClr val="tx1"/>
            </a:solidFill>
          </a:ln>
        </p:spPr>
      </p:pic>
      <p:sp>
        <p:nvSpPr>
          <p:cNvPr id="12" name="Content Placeholder 2"/>
          <p:cNvSpPr txBox="1">
            <a:spLocks/>
          </p:cNvSpPr>
          <p:nvPr/>
        </p:nvSpPr>
        <p:spPr>
          <a:xfrm>
            <a:off x="80468" y="3340204"/>
            <a:ext cx="5959865" cy="14439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The start is friendly enough. You start at the Glacier View Sno-Park (across from Ski Bowl) and work your way on the Cross Town  trail. This trail is pretty straightforward but you do climb as you wind you way to West Leg and then up West leg road. Mentally this section can be tough since you’ve just started and you wonder why you are going so slow (because of the climb)</a:t>
            </a:r>
          </a:p>
        </p:txBody>
      </p:sp>
    </p:spTree>
    <p:extLst>
      <p:ext uri="{BB962C8B-B14F-4D97-AF65-F5344CB8AC3E}">
        <p14:creationId xmlns:p14="http://schemas.microsoft.com/office/powerpoint/2010/main" val="358774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15" y="8451"/>
            <a:ext cx="8229600" cy="761673"/>
          </a:xfrm>
        </p:spPr>
        <p:txBody>
          <a:bodyPr>
            <a:normAutofit fontScale="90000"/>
          </a:bodyPr>
          <a:lstStyle/>
          <a:p>
            <a:r>
              <a:rPr lang="en-US" dirty="0"/>
              <a:t>Detailed Route Write-up</a:t>
            </a:r>
          </a:p>
        </p:txBody>
      </p:sp>
      <p:sp>
        <p:nvSpPr>
          <p:cNvPr id="3" name="Content Placeholder 2"/>
          <p:cNvSpPr>
            <a:spLocks noGrp="1"/>
          </p:cNvSpPr>
          <p:nvPr>
            <p:ph idx="1"/>
          </p:nvPr>
        </p:nvSpPr>
        <p:spPr>
          <a:xfrm>
            <a:off x="474956" y="1232316"/>
            <a:ext cx="5627140" cy="5156200"/>
          </a:xfrm>
        </p:spPr>
        <p:txBody>
          <a:bodyPr>
            <a:noAutofit/>
          </a:bodyPr>
          <a:lstStyle/>
          <a:p>
            <a:r>
              <a:rPr lang="en-US" sz="2000" dirty="0"/>
              <a:t>Leaving West Leg you get on the Tie trail and have a nice down hill until you turn on the West  Yellow Jacket trail. That is when it gets tough.  The trail climbs steadily and there are number of stream crossing or small obstacles to work you way over. To make it worse, most of the route is tree covered so the snow is often crusty or blocky. </a:t>
            </a:r>
          </a:p>
          <a:p>
            <a:r>
              <a:rPr lang="en-US" sz="2000" dirty="0"/>
              <a:t>Eventually though you reach the tour highpoint, the Salmon river crossing. Another obstacle course but you make it across. There is a wonderful open spot with spectacular views of Mt Hood. Stop and have some food.</a:t>
            </a:r>
          </a:p>
          <a:p>
            <a:r>
              <a:rPr lang="en-US" sz="2000" dirty="0"/>
              <a:t>Drop down with some technical skiing but then pop out at White River Canyon and enjoy seeing all the folks out for a day tour</a:t>
            </a:r>
          </a:p>
        </p:txBody>
      </p:sp>
      <p:sp>
        <p:nvSpPr>
          <p:cNvPr id="4" name="TextBox 3"/>
          <p:cNvSpPr txBox="1"/>
          <p:nvPr/>
        </p:nvSpPr>
        <p:spPr>
          <a:xfrm>
            <a:off x="6336179" y="2443173"/>
            <a:ext cx="2423668" cy="276999"/>
          </a:xfrm>
          <a:prstGeom prst="rect">
            <a:avLst/>
          </a:prstGeom>
          <a:noFill/>
        </p:spPr>
        <p:txBody>
          <a:bodyPr wrap="square" rtlCol="0">
            <a:spAutoFit/>
          </a:bodyPr>
          <a:lstStyle/>
          <a:p>
            <a:pPr algn="ctr"/>
            <a:r>
              <a:rPr lang="en-US" sz="1200" dirty="0"/>
              <a:t>Typical terrain heading up YJ</a:t>
            </a:r>
          </a:p>
        </p:txBody>
      </p:sp>
      <p:pic>
        <p:nvPicPr>
          <p:cNvPr id="6" name="Picture 5"/>
          <p:cNvPicPr>
            <a:picLocks noChangeAspect="1"/>
          </p:cNvPicPr>
          <p:nvPr/>
        </p:nvPicPr>
        <p:blipFill>
          <a:blip r:embed="rId2"/>
          <a:stretch>
            <a:fillRect/>
          </a:stretch>
        </p:blipFill>
        <p:spPr>
          <a:xfrm>
            <a:off x="6553200" y="733548"/>
            <a:ext cx="1984862" cy="1746201"/>
          </a:xfrm>
          <a:prstGeom prst="rect">
            <a:avLst/>
          </a:prstGeom>
          <a:ln w="25400">
            <a:solidFill>
              <a:schemeClr val="tx1"/>
            </a:solidFill>
          </a:ln>
        </p:spPr>
      </p:pic>
      <p:sp>
        <p:nvSpPr>
          <p:cNvPr id="8" name="TextBox 7"/>
          <p:cNvSpPr txBox="1"/>
          <p:nvPr/>
        </p:nvSpPr>
        <p:spPr>
          <a:xfrm>
            <a:off x="6387936" y="6523399"/>
            <a:ext cx="2590800" cy="276999"/>
          </a:xfrm>
          <a:prstGeom prst="rect">
            <a:avLst/>
          </a:prstGeom>
          <a:noFill/>
        </p:spPr>
        <p:txBody>
          <a:bodyPr wrap="square" rtlCol="0">
            <a:spAutoFit/>
          </a:bodyPr>
          <a:lstStyle>
            <a:defPPr>
              <a:defRPr lang="en-US"/>
            </a:defPPr>
            <a:lvl1pPr algn="ctr">
              <a:defRPr sz="1200"/>
            </a:lvl1pPr>
          </a:lstStyle>
          <a:p>
            <a:r>
              <a:rPr lang="en-US" dirty="0"/>
              <a:t>Climbing out of Salmon river</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002" y="4995898"/>
            <a:ext cx="2036668" cy="1527501"/>
          </a:xfrm>
          <a:prstGeom prst="rect">
            <a:avLst/>
          </a:prstGeom>
          <a:ln w="25400">
            <a:solidFill>
              <a:schemeClr val="tx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1788" y="2797798"/>
            <a:ext cx="2632450" cy="1754967"/>
          </a:xfrm>
          <a:prstGeom prst="rect">
            <a:avLst/>
          </a:prstGeom>
          <a:ln w="25400">
            <a:solidFill>
              <a:schemeClr val="tx1"/>
            </a:solidFill>
          </a:ln>
        </p:spPr>
      </p:pic>
      <p:sp>
        <p:nvSpPr>
          <p:cNvPr id="11" name="TextBox 10"/>
          <p:cNvSpPr txBox="1"/>
          <p:nvPr/>
        </p:nvSpPr>
        <p:spPr>
          <a:xfrm>
            <a:off x="6387935" y="4552765"/>
            <a:ext cx="2688051" cy="276999"/>
          </a:xfrm>
          <a:prstGeom prst="rect">
            <a:avLst/>
          </a:prstGeom>
          <a:noFill/>
        </p:spPr>
        <p:txBody>
          <a:bodyPr wrap="square" rtlCol="0">
            <a:spAutoFit/>
          </a:bodyPr>
          <a:lstStyle/>
          <a:p>
            <a:pPr algn="ctr"/>
            <a:r>
              <a:rPr lang="en-US" sz="1200" dirty="0"/>
              <a:t>Working down to Salmon River crossing</a:t>
            </a:r>
          </a:p>
        </p:txBody>
      </p:sp>
    </p:spTree>
    <p:extLst>
      <p:ext uri="{BB962C8B-B14F-4D97-AF65-F5344CB8AC3E}">
        <p14:creationId xmlns:p14="http://schemas.microsoft.com/office/powerpoint/2010/main" val="24114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15" y="8451"/>
            <a:ext cx="8229600" cy="761673"/>
          </a:xfrm>
        </p:spPr>
        <p:txBody>
          <a:bodyPr>
            <a:normAutofit fontScale="90000"/>
          </a:bodyPr>
          <a:lstStyle/>
          <a:p>
            <a:r>
              <a:rPr lang="en-US" dirty="0"/>
              <a:t>Detailed Route Write-up</a:t>
            </a:r>
          </a:p>
        </p:txBody>
      </p:sp>
      <p:sp>
        <p:nvSpPr>
          <p:cNvPr id="3" name="Content Placeholder 2"/>
          <p:cNvSpPr>
            <a:spLocks noGrp="1"/>
          </p:cNvSpPr>
          <p:nvPr>
            <p:ph idx="1"/>
          </p:nvPr>
        </p:nvSpPr>
        <p:spPr>
          <a:xfrm>
            <a:off x="474956" y="1232316"/>
            <a:ext cx="5627140" cy="5156200"/>
          </a:xfrm>
        </p:spPr>
        <p:txBody>
          <a:bodyPr>
            <a:noAutofit/>
          </a:bodyPr>
          <a:lstStyle/>
          <a:p>
            <a:r>
              <a:rPr lang="en-US" sz="2000" dirty="0"/>
              <a:t>The rest of the route is long but pretty straightforward. Leaving White River you cross the bridge and descend down a snowmobile road and then work your way up Bennett pass. You have to climb ~600 </a:t>
            </a:r>
            <a:r>
              <a:rPr lang="en-US" sz="2000" dirty="0" err="1"/>
              <a:t>ft</a:t>
            </a:r>
            <a:r>
              <a:rPr lang="en-US" sz="2000" dirty="0"/>
              <a:t> but the climb is gradual and seems to go by pretty smoothly</a:t>
            </a:r>
          </a:p>
          <a:p>
            <a:r>
              <a:rPr lang="en-US" sz="2000" dirty="0"/>
              <a:t>From Bennett you drop down the Tie trail. This is a drop and in good snow it is great but if icy it can be difficult and tedious.</a:t>
            </a:r>
          </a:p>
          <a:p>
            <a:r>
              <a:rPr lang="en-US" sz="2000" dirty="0"/>
              <a:t>Work your way to Teacup. Stop and have some tea and then zoom in on the Meadows tie trail to Pocket creek</a:t>
            </a:r>
          </a:p>
          <a:p>
            <a:r>
              <a:rPr lang="en-US" sz="2000" dirty="0"/>
              <a:t>Pat yourself on the back. Not many skiers finish this tour </a:t>
            </a:r>
          </a:p>
        </p:txBody>
      </p:sp>
      <p:sp>
        <p:nvSpPr>
          <p:cNvPr id="4" name="TextBox 3"/>
          <p:cNvSpPr txBox="1"/>
          <p:nvPr/>
        </p:nvSpPr>
        <p:spPr>
          <a:xfrm>
            <a:off x="6378493" y="2336253"/>
            <a:ext cx="2423668" cy="276999"/>
          </a:xfrm>
          <a:prstGeom prst="rect">
            <a:avLst/>
          </a:prstGeom>
          <a:noFill/>
        </p:spPr>
        <p:txBody>
          <a:bodyPr wrap="square" rtlCol="0">
            <a:spAutoFit/>
          </a:bodyPr>
          <a:lstStyle/>
          <a:p>
            <a:pPr algn="ctr"/>
            <a:r>
              <a:rPr lang="en-US" sz="1200" dirty="0"/>
              <a:t>Friendly White River!</a:t>
            </a:r>
          </a:p>
        </p:txBody>
      </p:sp>
      <p:sp>
        <p:nvSpPr>
          <p:cNvPr id="8" name="TextBox 7"/>
          <p:cNvSpPr txBox="1"/>
          <p:nvPr/>
        </p:nvSpPr>
        <p:spPr>
          <a:xfrm>
            <a:off x="6387936" y="6523399"/>
            <a:ext cx="2590800" cy="276999"/>
          </a:xfrm>
          <a:prstGeom prst="rect">
            <a:avLst/>
          </a:prstGeom>
          <a:noFill/>
        </p:spPr>
        <p:txBody>
          <a:bodyPr wrap="square" rtlCol="0">
            <a:spAutoFit/>
          </a:bodyPr>
          <a:lstStyle>
            <a:defPPr>
              <a:defRPr lang="en-US"/>
            </a:defPPr>
            <a:lvl1pPr algn="ctr">
              <a:defRPr sz="1200"/>
            </a:lvl1pPr>
          </a:lstStyle>
          <a:p>
            <a:r>
              <a:rPr lang="en-US" dirty="0"/>
              <a:t>Dropping off Bennett in bad snow</a:t>
            </a:r>
          </a:p>
        </p:txBody>
      </p:sp>
      <p:sp>
        <p:nvSpPr>
          <p:cNvPr id="11" name="TextBox 10"/>
          <p:cNvSpPr txBox="1"/>
          <p:nvPr/>
        </p:nvSpPr>
        <p:spPr>
          <a:xfrm>
            <a:off x="6436880" y="4393090"/>
            <a:ext cx="2423668" cy="276999"/>
          </a:xfrm>
          <a:prstGeom prst="rect">
            <a:avLst/>
          </a:prstGeom>
          <a:noFill/>
        </p:spPr>
        <p:txBody>
          <a:bodyPr wrap="square" rtlCol="0">
            <a:spAutoFit/>
          </a:bodyPr>
          <a:lstStyle/>
          <a:p>
            <a:pPr algn="ctr"/>
            <a:r>
              <a:rPr lang="en-US" sz="1200" dirty="0"/>
              <a:t>Road up to Bennett Pass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8493" y="2736194"/>
            <a:ext cx="2540442" cy="1693628"/>
          </a:xfrm>
          <a:prstGeom prst="rect">
            <a:avLst/>
          </a:prstGeom>
          <a:ln w="25400">
            <a:solidFill>
              <a:schemeClr val="tx1"/>
            </a:solidFill>
          </a:ln>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3914" y="746807"/>
            <a:ext cx="2418247" cy="1612165"/>
          </a:xfrm>
          <a:prstGeom prst="rect">
            <a:avLst/>
          </a:prstGeom>
          <a:ln w="25400">
            <a:solidFill>
              <a:schemeClr val="tx1"/>
            </a:solidFill>
          </a:ln>
        </p:spPr>
      </p:pic>
      <p:pic>
        <p:nvPicPr>
          <p:cNvPr id="16" name="Picture 15"/>
          <p:cNvPicPr>
            <a:picLocks noChangeAspect="1"/>
          </p:cNvPicPr>
          <p:nvPr/>
        </p:nvPicPr>
        <p:blipFill>
          <a:blip r:embed="rId4"/>
          <a:stretch>
            <a:fillRect/>
          </a:stretch>
        </p:blipFill>
        <p:spPr>
          <a:xfrm>
            <a:off x="6561099" y="4766391"/>
            <a:ext cx="2175229" cy="1757008"/>
          </a:xfrm>
          <a:prstGeom prst="rect">
            <a:avLst/>
          </a:prstGeom>
          <a:ln w="25400">
            <a:solidFill>
              <a:schemeClr val="tx1"/>
            </a:solidFill>
          </a:ln>
        </p:spPr>
      </p:pic>
    </p:spTree>
    <p:extLst>
      <p:ext uri="{BB962C8B-B14F-4D97-AF65-F5344CB8AC3E}">
        <p14:creationId xmlns:p14="http://schemas.microsoft.com/office/powerpoint/2010/main" val="3425965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700" y="2434798"/>
            <a:ext cx="8089900" cy="1446550"/>
          </a:xfrm>
          <a:prstGeom prst="rect">
            <a:avLst/>
          </a:prstGeom>
          <a:noFill/>
        </p:spPr>
        <p:txBody>
          <a:bodyPr wrap="square" rtlCol="0">
            <a:spAutoFit/>
          </a:bodyPr>
          <a:lstStyle/>
          <a:p>
            <a:r>
              <a:rPr lang="en-US" sz="8800" b="1" dirty="0"/>
              <a:t>Background Info</a:t>
            </a:r>
          </a:p>
        </p:txBody>
      </p:sp>
    </p:spTree>
    <p:extLst>
      <p:ext uri="{BB962C8B-B14F-4D97-AF65-F5344CB8AC3E}">
        <p14:creationId xmlns:p14="http://schemas.microsoft.com/office/powerpoint/2010/main" val="839897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22238"/>
            <a:ext cx="8229600" cy="1143000"/>
          </a:xfrm>
        </p:spPr>
        <p:txBody>
          <a:bodyPr/>
          <a:lstStyle/>
          <a:p>
            <a:r>
              <a:rPr lang="en-US" dirty="0"/>
              <a:t>ONC Carpooling Policy</a:t>
            </a:r>
          </a:p>
        </p:txBody>
      </p:sp>
      <p:sp>
        <p:nvSpPr>
          <p:cNvPr id="3" name="Content Placeholder 2"/>
          <p:cNvSpPr>
            <a:spLocks noGrp="1"/>
          </p:cNvSpPr>
          <p:nvPr>
            <p:ph idx="1"/>
          </p:nvPr>
        </p:nvSpPr>
        <p:spPr/>
        <p:txBody>
          <a:bodyPr>
            <a:normAutofit fontScale="92500" lnSpcReduction="20000"/>
          </a:bodyPr>
          <a:lstStyle/>
          <a:p>
            <a:pPr>
              <a:buNone/>
            </a:pPr>
            <a:r>
              <a:rPr lang="en-US" dirty="0"/>
              <a:t>If we don’t have drivers, we don’t have a trip. </a:t>
            </a:r>
            <a:r>
              <a:rPr lang="en-US" dirty="0">
                <a:solidFill>
                  <a:srgbClr val="C00000"/>
                </a:solidFill>
              </a:rPr>
              <a:t>If you have a snow compatible car then please offer to drive.</a:t>
            </a:r>
            <a:r>
              <a:rPr lang="en-US" dirty="0"/>
              <a:t> If we don’t have enough drivers then we’ll do a lottery to see who goes.</a:t>
            </a:r>
          </a:p>
          <a:p>
            <a:pPr>
              <a:buNone/>
            </a:pPr>
            <a:endParaRPr lang="en-US" dirty="0"/>
          </a:p>
          <a:p>
            <a:pPr>
              <a:buNone/>
            </a:pPr>
            <a:r>
              <a:rPr lang="en-US" dirty="0"/>
              <a:t>For passengers, the ONC policy is each passenger contributes 15 cents per mile. For three or more passengers, the maximum total contribution by all passengers is limited to 45 cents per mile. A typical round trip distance to Mt Hood and back is 120 miles to 160 miles  = $18-$24/person</a:t>
            </a:r>
          </a:p>
        </p:txBody>
      </p:sp>
    </p:spTree>
    <p:extLst>
      <p:ext uri="{BB962C8B-B14F-4D97-AF65-F5344CB8AC3E}">
        <p14:creationId xmlns:p14="http://schemas.microsoft.com/office/powerpoint/2010/main" val="420368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73038"/>
            <a:ext cx="8229600" cy="1143000"/>
          </a:xfrm>
        </p:spPr>
        <p:txBody>
          <a:bodyPr>
            <a:normAutofit/>
          </a:bodyPr>
          <a:lstStyle/>
          <a:p>
            <a:r>
              <a:rPr lang="en-US" dirty="0">
                <a:hlinkClick r:id="rId2"/>
              </a:rPr>
              <a:t>ONC Ski Rating</a:t>
            </a:r>
            <a:endParaRPr lang="en-US" sz="3100" dirty="0">
              <a:solidFill>
                <a:srgbClr val="C00000"/>
              </a:solidFill>
            </a:endParaRPr>
          </a:p>
        </p:txBody>
      </p:sp>
      <p:sp>
        <p:nvSpPr>
          <p:cNvPr id="3" name="Content Placeholder 2"/>
          <p:cNvSpPr>
            <a:spLocks noGrp="1"/>
          </p:cNvSpPr>
          <p:nvPr>
            <p:ph idx="1"/>
          </p:nvPr>
        </p:nvSpPr>
        <p:spPr>
          <a:xfrm>
            <a:off x="419100" y="1485900"/>
            <a:ext cx="8229600" cy="4525963"/>
          </a:xfrm>
        </p:spPr>
        <p:txBody>
          <a:bodyPr>
            <a:normAutofit fontScale="70000" lnSpcReduction="20000"/>
          </a:bodyPr>
          <a:lstStyle/>
          <a:p>
            <a:r>
              <a:rPr lang="en-US" dirty="0"/>
              <a:t>Novice level</a:t>
            </a:r>
          </a:p>
          <a:p>
            <a:pPr lvl="1"/>
            <a:r>
              <a:rPr lang="en-US" dirty="0"/>
              <a:t>These tours are for the inexperienced skiers. While this is not a lesson, the leader will help new skiers as much as possible. Tour length is 3-5 miles over nearly flat terrain.</a:t>
            </a:r>
          </a:p>
          <a:p>
            <a:r>
              <a:rPr lang="en-US" dirty="0"/>
              <a:t>Beginning/Easy level</a:t>
            </a:r>
          </a:p>
          <a:p>
            <a:pPr lvl="1"/>
            <a:r>
              <a:rPr lang="en-US" dirty="0"/>
              <a:t>4 to 6 Miles over gentle terrain at a pace comfortable for all participants</a:t>
            </a:r>
          </a:p>
          <a:p>
            <a:r>
              <a:rPr lang="en-US" dirty="0"/>
              <a:t>Intermediate level</a:t>
            </a:r>
          </a:p>
          <a:p>
            <a:pPr lvl="1"/>
            <a:r>
              <a:rPr lang="en-US" dirty="0"/>
              <a:t>6 to 12 miles. Terrain flat to long hills that are no steeper than found on a road (maximum 10 degrees). Moderate pace. Trail turning skills required, if there are hills.</a:t>
            </a:r>
          </a:p>
          <a:p>
            <a:r>
              <a:rPr lang="en-US" dirty="0"/>
              <a:t>Advanced level</a:t>
            </a:r>
          </a:p>
          <a:p>
            <a:pPr lvl="1"/>
            <a:r>
              <a:rPr lang="en-US" dirty="0"/>
              <a:t>&gt; 12 miles. Terrain flat to steep hills (&gt; 10 degrees). Moderate to fast pace. Strong turning skills required on the tours with steeper slopes.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oco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027" y="1540866"/>
            <a:ext cx="3866962" cy="3093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What to Bring/Gear</a:t>
            </a:r>
            <a:br>
              <a:rPr lang="en-US" dirty="0"/>
            </a:br>
            <a:r>
              <a:rPr lang="en-US" sz="3100" dirty="0"/>
              <a:t>(click links below for more info)</a:t>
            </a:r>
            <a:endParaRPr lang="en-US" dirty="0"/>
          </a:p>
        </p:txBody>
      </p:sp>
      <p:sp>
        <p:nvSpPr>
          <p:cNvPr id="3" name="Content Placeholder 2"/>
          <p:cNvSpPr>
            <a:spLocks noGrp="1"/>
          </p:cNvSpPr>
          <p:nvPr>
            <p:ph idx="1"/>
          </p:nvPr>
        </p:nvSpPr>
        <p:spPr>
          <a:xfrm>
            <a:off x="457200" y="1968500"/>
            <a:ext cx="8229600" cy="4157663"/>
          </a:xfrm>
        </p:spPr>
        <p:txBody>
          <a:bodyPr/>
          <a:lstStyle/>
          <a:p>
            <a:r>
              <a:rPr lang="en-US" dirty="0">
                <a:hlinkClick r:id="rId3"/>
              </a:rPr>
              <a:t>Ski Rental Options</a:t>
            </a:r>
            <a:endParaRPr lang="en-US" dirty="0"/>
          </a:p>
          <a:p>
            <a:r>
              <a:rPr lang="en-US" dirty="0">
                <a:hlinkClick r:id="rId4"/>
              </a:rPr>
              <a:t>What to Wear</a:t>
            </a:r>
            <a:endParaRPr lang="en-US" dirty="0"/>
          </a:p>
          <a:p>
            <a:r>
              <a:rPr lang="en-US" dirty="0">
                <a:hlinkClick r:id="rId5"/>
              </a:rPr>
              <a:t>Tour Essentials</a:t>
            </a:r>
            <a:endParaRPr lang="en-US" dirty="0"/>
          </a:p>
          <a:p>
            <a:r>
              <a:rPr lang="en-US" dirty="0"/>
              <a:t>Chocolate for trip leaders! </a:t>
            </a:r>
          </a:p>
          <a:p>
            <a:endParaRPr lang="en-US" dirty="0"/>
          </a:p>
        </p:txBody>
      </p:sp>
      <p:sp>
        <p:nvSpPr>
          <p:cNvPr id="4" name="Rectangle 3"/>
          <p:cNvSpPr/>
          <p:nvPr/>
        </p:nvSpPr>
        <p:spPr>
          <a:xfrm>
            <a:off x="1320800" y="4912836"/>
            <a:ext cx="6121400" cy="1323439"/>
          </a:xfrm>
          <a:prstGeom prst="rect">
            <a:avLst/>
          </a:prstGeom>
        </p:spPr>
        <p:txBody>
          <a:bodyPr wrap="square">
            <a:spAutoFit/>
          </a:bodyPr>
          <a:lstStyle/>
          <a:p>
            <a:pPr algn="ctr"/>
            <a:r>
              <a:rPr lang="en-US" sz="2000" dirty="0">
                <a:solidFill>
                  <a:srgbClr val="C00000"/>
                </a:solidFill>
              </a:rPr>
              <a:t>Note that if you need to rent skis you’ll need to rent them prior to the trip. It takes quite a while to rent and it doesn’t work to split the group and try and regroup when renting on the way</a:t>
            </a:r>
            <a:endParaRPr lang="en-US" sz="2000" dirty="0"/>
          </a:p>
        </p:txBody>
      </p:sp>
    </p:spTree>
    <p:extLst>
      <p:ext uri="{BB962C8B-B14F-4D97-AF65-F5344CB8AC3E}">
        <p14:creationId xmlns:p14="http://schemas.microsoft.com/office/powerpoint/2010/main" val="2496415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0"/>
            <a:ext cx="8229600" cy="1143000"/>
          </a:xfrm>
        </p:spPr>
        <p:txBody>
          <a:bodyPr>
            <a:normAutofit/>
          </a:bodyPr>
          <a:lstStyle/>
          <a:p>
            <a:r>
              <a:rPr lang="en-US" dirty="0"/>
              <a:t>Electronic Map/GPS</a:t>
            </a:r>
          </a:p>
        </p:txBody>
      </p:sp>
      <p:sp>
        <p:nvSpPr>
          <p:cNvPr id="3" name="Content Placeholder 2"/>
          <p:cNvSpPr>
            <a:spLocks noGrp="1"/>
          </p:cNvSpPr>
          <p:nvPr>
            <p:ph idx="1"/>
          </p:nvPr>
        </p:nvSpPr>
        <p:spPr>
          <a:xfrm>
            <a:off x="110544" y="1143000"/>
            <a:ext cx="5609060" cy="5435461"/>
          </a:xfrm>
        </p:spPr>
        <p:txBody>
          <a:bodyPr>
            <a:normAutofit/>
          </a:bodyPr>
          <a:lstStyle/>
          <a:p>
            <a:r>
              <a:rPr lang="en-US" sz="2400" dirty="0"/>
              <a:t>Forget paper maps!</a:t>
            </a:r>
          </a:p>
          <a:p>
            <a:pPr lvl="1"/>
            <a:r>
              <a:rPr lang="en-US" sz="2000" dirty="0"/>
              <a:t>I’ve given up carrying paper maps and instead use my smartphone to see the track and where I am. This works really well. </a:t>
            </a:r>
          </a:p>
          <a:p>
            <a:r>
              <a:rPr lang="en-US" sz="2400" dirty="0"/>
              <a:t>Numerous smartphone GPS apps are available, my own favorite is </a:t>
            </a:r>
            <a:r>
              <a:rPr lang="en-US" sz="2400" dirty="0">
                <a:hlinkClick r:id="rId2"/>
              </a:rPr>
              <a:t>Gaia</a:t>
            </a:r>
            <a:r>
              <a:rPr lang="en-US" sz="2400" dirty="0"/>
              <a:t> ($20).</a:t>
            </a:r>
          </a:p>
          <a:p>
            <a:r>
              <a:rPr lang="en-US" sz="2400" dirty="0"/>
              <a:t>For the “ski-nerd”, there is a ski trail GPX database on the </a:t>
            </a:r>
            <a:r>
              <a:rPr lang="en-US" sz="2400" dirty="0">
                <a:hlinkClick r:id="rId3"/>
              </a:rPr>
              <a:t>club website</a:t>
            </a:r>
            <a:r>
              <a:rPr lang="en-US" sz="2400" dirty="0"/>
              <a:t>.</a:t>
            </a:r>
          </a:p>
          <a:p>
            <a:endParaRPr lang="en-US" sz="2400" dirty="0"/>
          </a:p>
          <a:p>
            <a:endParaRPr lang="en-US" sz="2400" dirty="0"/>
          </a:p>
          <a:p>
            <a:pPr marL="0" indent="0" algn="ctr">
              <a:buNone/>
            </a:pPr>
            <a:r>
              <a:rPr lang="en-US" sz="2000" dirty="0"/>
              <a:t>See me at one of the club meetings if you need some help using this. I’ll assist for the cost of a pint! </a:t>
            </a:r>
          </a:p>
        </p:txBody>
      </p:sp>
      <p:pic>
        <p:nvPicPr>
          <p:cNvPr id="1026" name="Picture 2" descr="Gaia GPS on iPh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1207" y="1143000"/>
            <a:ext cx="2827881" cy="501948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88000" y="6162488"/>
            <a:ext cx="3261139" cy="646331"/>
          </a:xfrm>
          <a:prstGeom prst="rect">
            <a:avLst/>
          </a:prstGeom>
          <a:noFill/>
        </p:spPr>
        <p:txBody>
          <a:bodyPr wrap="square" rtlCol="0">
            <a:spAutoFit/>
          </a:bodyPr>
          <a:lstStyle/>
          <a:p>
            <a:pPr algn="ctr"/>
            <a:r>
              <a:rPr lang="en-US" dirty="0"/>
              <a:t>Sample screen shot for</a:t>
            </a:r>
          </a:p>
          <a:p>
            <a:pPr algn="ctr"/>
            <a:r>
              <a:rPr lang="en-US" dirty="0"/>
              <a:t>Gaia iPhone Software</a:t>
            </a:r>
          </a:p>
        </p:txBody>
      </p:sp>
    </p:spTree>
    <p:extLst>
      <p:ext uri="{BB962C8B-B14F-4D97-AF65-F5344CB8AC3E}">
        <p14:creationId xmlns:p14="http://schemas.microsoft.com/office/powerpoint/2010/main" val="3127490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13" y="190499"/>
            <a:ext cx="7772400" cy="1362075"/>
          </a:xfrm>
        </p:spPr>
        <p:txBody>
          <a:bodyPr/>
          <a:lstStyle/>
          <a:p>
            <a:pPr algn="ctr"/>
            <a:r>
              <a:rPr lang="en-US" dirty="0"/>
              <a:t>Maps/Guides</a:t>
            </a:r>
          </a:p>
        </p:txBody>
      </p:sp>
      <p:sp>
        <p:nvSpPr>
          <p:cNvPr id="7" name="Text Placeholder 6"/>
          <p:cNvSpPr>
            <a:spLocks noGrp="1"/>
          </p:cNvSpPr>
          <p:nvPr>
            <p:ph type="body" idx="1"/>
          </p:nvPr>
        </p:nvSpPr>
        <p:spPr>
          <a:xfrm>
            <a:off x="519113" y="4387290"/>
            <a:ext cx="2371750" cy="2183792"/>
          </a:xfrm>
        </p:spPr>
        <p:txBody>
          <a:bodyPr>
            <a:normAutofit/>
          </a:bodyPr>
          <a:lstStyle/>
          <a:p>
            <a:r>
              <a:rPr lang="en-US" sz="1800" dirty="0"/>
              <a:t>The best overall reference books is still Klindt </a:t>
            </a:r>
            <a:r>
              <a:rPr lang="en-US" sz="1800" dirty="0" err="1"/>
              <a:t>Vielbig’s</a:t>
            </a:r>
            <a:r>
              <a:rPr lang="en-US" sz="1800" dirty="0"/>
              <a:t>. This is out of print but you can still find used copies on </a:t>
            </a:r>
            <a:r>
              <a:rPr lang="en-US" sz="1800" dirty="0">
                <a:hlinkClick r:id="rId2"/>
              </a:rPr>
              <a:t>Amazon</a:t>
            </a:r>
            <a:endParaRPr lang="en-US"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856" y="190499"/>
            <a:ext cx="2787844" cy="644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ecx.images-amazon.com/images/I/518W6KKCQFL._SX299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4319225"/>
            <a:ext cx="1473200" cy="231992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5122718" y="3429000"/>
            <a:ext cx="748146"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a:xfrm>
            <a:off x="570682" y="900114"/>
            <a:ext cx="4675187" cy="3227387"/>
          </a:xfrm>
          <a:prstGeom prst="rect">
            <a:avLst/>
          </a:prstGeom>
        </p:spPr>
        <p:txBody>
          <a:bodyPr vert="horz" lIns="91440" tIns="45720" rIns="91440" bIns="45720" rtlCol="0" anchor="t" anchorCtr="0">
            <a:normAutofit fontScale="92500" lnSpcReduction="10000"/>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Maps and Guidebooks are great for studying trip options at home.  </a:t>
            </a:r>
          </a:p>
          <a:p>
            <a:endParaRPr lang="en-US" dirty="0"/>
          </a:p>
          <a:p>
            <a:r>
              <a:rPr lang="en-US" dirty="0"/>
              <a:t>Note - There are always new trails being developed and the maps I have included in this packet may not be the most recent.</a:t>
            </a:r>
          </a:p>
          <a:p>
            <a:endParaRPr lang="en-US" dirty="0"/>
          </a:p>
          <a:p>
            <a:pPr algn="l"/>
            <a:r>
              <a:rPr lang="en-US" dirty="0"/>
              <a:t>If you want to buy your own maps for this trip then the best one I’ve found  for Mt. Hood is the 2015 Mt. Hood Winter Trails (</a:t>
            </a:r>
            <a:r>
              <a:rPr lang="en-US" dirty="0" err="1">
                <a:hlinkClick r:id="rId5"/>
              </a:rPr>
              <a:t>BuyBetterMaps</a:t>
            </a:r>
            <a:r>
              <a:rPr lang="en-US" dirty="0"/>
              <a:t>,   </a:t>
            </a:r>
            <a:r>
              <a:rPr lang="en-US" dirty="0">
                <a:hlinkClick r:id="rId6"/>
              </a:rPr>
              <a:t>Amazon </a:t>
            </a:r>
            <a:r>
              <a:rPr lang="en-US" dirty="0"/>
              <a:t> or your local REI)</a:t>
            </a:r>
          </a:p>
        </p:txBody>
      </p:sp>
      <p:cxnSp>
        <p:nvCxnSpPr>
          <p:cNvPr id="12" name="Straight Arrow Connector 11"/>
          <p:cNvCxnSpPr/>
          <p:nvPr/>
        </p:nvCxnSpPr>
        <p:spPr>
          <a:xfrm>
            <a:off x="2700471" y="5268191"/>
            <a:ext cx="718138"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83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Cancellation</a:t>
            </a:r>
          </a:p>
        </p:txBody>
      </p:sp>
      <p:sp>
        <p:nvSpPr>
          <p:cNvPr id="3" name="Content Placeholder 2"/>
          <p:cNvSpPr>
            <a:spLocks noGrp="1"/>
          </p:cNvSpPr>
          <p:nvPr>
            <p:ph idx="1"/>
          </p:nvPr>
        </p:nvSpPr>
        <p:spPr/>
        <p:txBody>
          <a:bodyPr/>
          <a:lstStyle/>
          <a:p>
            <a:r>
              <a:rPr lang="en-US" dirty="0"/>
              <a:t>Cancellations are rare but they do occasionally happen</a:t>
            </a:r>
          </a:p>
          <a:p>
            <a:r>
              <a:rPr lang="en-US" dirty="0"/>
              <a:t>Please check your e-mail before driving out to carpool spot. </a:t>
            </a:r>
          </a:p>
          <a:p>
            <a:r>
              <a:rPr lang="en-US" dirty="0"/>
              <a:t>I’ll e-mail only if there is a cancel or change in plans, otherwise the trip is on.</a:t>
            </a:r>
          </a:p>
        </p:txBody>
      </p:sp>
    </p:spTree>
    <p:extLst>
      <p:ext uri="{BB962C8B-B14F-4D97-AF65-F5344CB8AC3E}">
        <p14:creationId xmlns:p14="http://schemas.microsoft.com/office/powerpoint/2010/main" val="521949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Reports</a:t>
            </a:r>
          </a:p>
        </p:txBody>
      </p:sp>
      <p:sp>
        <p:nvSpPr>
          <p:cNvPr id="3" name="Content Placeholder 2"/>
          <p:cNvSpPr>
            <a:spLocks noGrp="1"/>
          </p:cNvSpPr>
          <p:nvPr>
            <p:ph idx="1"/>
          </p:nvPr>
        </p:nvSpPr>
        <p:spPr>
          <a:xfrm>
            <a:off x="457200" y="1485900"/>
            <a:ext cx="8229600" cy="4525963"/>
          </a:xfrm>
        </p:spPr>
        <p:txBody>
          <a:bodyPr>
            <a:normAutofit fontScale="77500" lnSpcReduction="20000"/>
          </a:bodyPr>
          <a:lstStyle/>
          <a:p>
            <a:pPr marL="0" indent="0" algn="ctr">
              <a:buNone/>
            </a:pPr>
            <a:r>
              <a:rPr lang="en-US" dirty="0"/>
              <a:t>Obviously the tour gets cancelled if we don’t have enough snow. Additionally if it looks like it is just going to rain on us all day then we’ll cancel. I like to use the following site to check the weather.</a:t>
            </a:r>
          </a:p>
          <a:p>
            <a:pPr marL="0" indent="0" algn="ctr">
              <a:buNone/>
            </a:pPr>
            <a:endParaRPr lang="en-US" dirty="0"/>
          </a:p>
          <a:p>
            <a:r>
              <a:rPr lang="en-US" sz="3000" dirty="0">
                <a:hlinkClick r:id="rId2"/>
              </a:rPr>
              <a:t>National Weather Service Zone Forecast. </a:t>
            </a:r>
            <a:r>
              <a:rPr lang="en-US" sz="3000" dirty="0"/>
              <a:t>Good general description and snow level info.</a:t>
            </a:r>
          </a:p>
          <a:p>
            <a:r>
              <a:rPr lang="en-US" sz="3000" dirty="0">
                <a:hlinkClick r:id="rId3"/>
              </a:rPr>
              <a:t>Mount Hood </a:t>
            </a:r>
            <a:r>
              <a:rPr lang="en-US" sz="3000" dirty="0" err="1">
                <a:hlinkClick r:id="rId3"/>
              </a:rPr>
              <a:t>WebCams</a:t>
            </a:r>
            <a:r>
              <a:rPr lang="en-US" sz="3000" dirty="0"/>
              <a:t>. Amar </a:t>
            </a:r>
            <a:r>
              <a:rPr lang="en-US" sz="3000" dirty="0" err="1"/>
              <a:t>Andalkar</a:t>
            </a:r>
            <a:r>
              <a:rPr lang="en-US" sz="3000" dirty="0"/>
              <a:t> does a great job at pulling together all the </a:t>
            </a:r>
            <a:r>
              <a:rPr lang="en-US" sz="3000" dirty="0" err="1"/>
              <a:t>WebCams</a:t>
            </a:r>
            <a:r>
              <a:rPr lang="en-US" sz="3000" dirty="0"/>
              <a:t>. For day tours I like to look to see how much snow there is in Government Camp</a:t>
            </a:r>
          </a:p>
          <a:p>
            <a:r>
              <a:rPr lang="en-US" sz="3000" dirty="0">
                <a:hlinkClick r:id="rId4"/>
              </a:rPr>
              <a:t>Northwest Avalanche Center </a:t>
            </a:r>
            <a:r>
              <a:rPr lang="en-US" sz="3000" dirty="0"/>
              <a:t>– Not applicable to the vast majority of ONC tours (since we rarely ski on or across slopes steep enough to avalanche) </a:t>
            </a:r>
          </a:p>
        </p:txBody>
      </p:sp>
    </p:spTree>
    <p:extLst>
      <p:ext uri="{BB962C8B-B14F-4D97-AF65-F5344CB8AC3E}">
        <p14:creationId xmlns:p14="http://schemas.microsoft.com/office/powerpoint/2010/main" val="1289501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9538"/>
            <a:ext cx="8229600" cy="1143000"/>
          </a:xfrm>
        </p:spPr>
        <p:txBody>
          <a:bodyPr/>
          <a:lstStyle/>
          <a:p>
            <a:r>
              <a:rPr lang="en-US" dirty="0"/>
              <a:t>Tour Starting Point</a:t>
            </a:r>
          </a:p>
        </p:txBody>
      </p:sp>
      <p:sp>
        <p:nvSpPr>
          <p:cNvPr id="5" name="Content Placeholder 4"/>
          <p:cNvSpPr>
            <a:spLocks noGrp="1"/>
          </p:cNvSpPr>
          <p:nvPr>
            <p:ph idx="1"/>
          </p:nvPr>
        </p:nvSpPr>
        <p:spPr>
          <a:xfrm>
            <a:off x="457200" y="1041400"/>
            <a:ext cx="8229600" cy="4525963"/>
          </a:xfrm>
        </p:spPr>
        <p:txBody>
          <a:bodyPr>
            <a:normAutofit/>
          </a:bodyPr>
          <a:lstStyle/>
          <a:p>
            <a:r>
              <a:rPr lang="en-US" sz="2000" dirty="0"/>
              <a:t>We carpool from Gateway but we start drop a car at </a:t>
            </a:r>
            <a:r>
              <a:rPr lang="en-US" sz="2000" dirty="0">
                <a:hlinkClick r:id="rId2"/>
              </a:rPr>
              <a:t>Pocket Creek Sno Park </a:t>
            </a:r>
            <a:r>
              <a:rPr lang="en-US" sz="2000" dirty="0"/>
              <a:t> and drive to the tour start at from </a:t>
            </a:r>
            <a:r>
              <a:rPr lang="en-US" sz="2000" dirty="0">
                <a:hlinkClick r:id="rId3"/>
              </a:rPr>
              <a:t>Glacier View Sno Park</a:t>
            </a:r>
            <a:endParaRPr lang="en-US" sz="2000" dirty="0"/>
          </a:p>
        </p:txBody>
      </p:sp>
      <p:pic>
        <p:nvPicPr>
          <p:cNvPr id="7" name="Picture 6"/>
          <p:cNvPicPr>
            <a:picLocks noChangeAspect="1"/>
          </p:cNvPicPr>
          <p:nvPr/>
        </p:nvPicPr>
        <p:blipFill>
          <a:blip r:embed="rId4"/>
          <a:stretch>
            <a:fillRect/>
          </a:stretch>
        </p:blipFill>
        <p:spPr>
          <a:xfrm>
            <a:off x="1348740" y="2184400"/>
            <a:ext cx="6446520" cy="4578171"/>
          </a:xfrm>
          <a:prstGeom prst="rect">
            <a:avLst/>
          </a:prstGeom>
        </p:spPr>
      </p:pic>
      <p:sp>
        <p:nvSpPr>
          <p:cNvPr id="8" name="5-Point Star 7"/>
          <p:cNvSpPr/>
          <p:nvPr/>
        </p:nvSpPr>
        <p:spPr>
          <a:xfrm>
            <a:off x="2274092" y="5567363"/>
            <a:ext cx="526981" cy="48924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7"/>
          <p:cNvSpPr/>
          <p:nvPr/>
        </p:nvSpPr>
        <p:spPr>
          <a:xfrm>
            <a:off x="6165115" y="4782214"/>
            <a:ext cx="526981" cy="48924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72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Timing</a:t>
            </a:r>
            <a:br>
              <a:rPr lang="en-US" dirty="0"/>
            </a:br>
            <a:r>
              <a:rPr lang="en-US" sz="2200" dirty="0"/>
              <a:t>It is always hard to predict how long a tour will take. Obviously it depends on skiing ability and snow conditions. Below is my estimate.</a:t>
            </a:r>
            <a:endParaRPr lang="en-US" dirty="0"/>
          </a:p>
        </p:txBody>
      </p:sp>
      <p:sp>
        <p:nvSpPr>
          <p:cNvPr id="3" name="Content Placeholder 2"/>
          <p:cNvSpPr>
            <a:spLocks noGrp="1"/>
          </p:cNvSpPr>
          <p:nvPr>
            <p:ph idx="1"/>
          </p:nvPr>
        </p:nvSpPr>
        <p:spPr>
          <a:xfrm>
            <a:off x="596900" y="1562100"/>
            <a:ext cx="8229600" cy="5027386"/>
          </a:xfrm>
        </p:spPr>
        <p:txBody>
          <a:bodyPr>
            <a:normAutofit fontScale="70000" lnSpcReduction="20000"/>
          </a:bodyPr>
          <a:lstStyle/>
          <a:p>
            <a:r>
              <a:rPr lang="en-US" dirty="0"/>
              <a:t>6:00 AM Departure from Gateway</a:t>
            </a:r>
          </a:p>
          <a:p>
            <a:r>
              <a:rPr lang="en-US" dirty="0"/>
              <a:t>7:30 AM Car Drop at Pocket Creek (then drive to Glacier View Sno Park)</a:t>
            </a:r>
          </a:p>
          <a:p>
            <a:r>
              <a:rPr lang="en-US" dirty="0"/>
              <a:t>8:30 AM  Start Skiing</a:t>
            </a:r>
          </a:p>
          <a:p>
            <a:pPr lvl="1"/>
            <a:r>
              <a:rPr lang="en-US" dirty="0"/>
              <a:t>0:00 Glacier View</a:t>
            </a:r>
          </a:p>
          <a:p>
            <a:pPr lvl="1"/>
            <a:r>
              <a:rPr lang="en-US" dirty="0"/>
              <a:t>2:45  Start Yellow Jacket</a:t>
            </a:r>
          </a:p>
          <a:p>
            <a:pPr lvl="1"/>
            <a:r>
              <a:rPr lang="en-US" dirty="0"/>
              <a:t>4:00 Lunch stop on Yellow Jacket at Salmon River crossing</a:t>
            </a:r>
          </a:p>
          <a:p>
            <a:pPr lvl="1"/>
            <a:r>
              <a:rPr lang="en-US" dirty="0"/>
              <a:t>6:00 White River Sno Park</a:t>
            </a:r>
          </a:p>
          <a:p>
            <a:pPr lvl="1"/>
            <a:r>
              <a:rPr lang="en-US" dirty="0"/>
              <a:t>7:30 Bennett Pass Sno Park</a:t>
            </a:r>
          </a:p>
          <a:p>
            <a:pPr lvl="1"/>
            <a:r>
              <a:rPr lang="en-US" dirty="0"/>
              <a:t>8:20 Teacup</a:t>
            </a:r>
          </a:p>
          <a:p>
            <a:pPr lvl="1"/>
            <a:r>
              <a:rPr lang="en-US" dirty="0"/>
              <a:t>9:30 Pocket Creek! </a:t>
            </a:r>
          </a:p>
          <a:p>
            <a:r>
              <a:rPr lang="en-US" dirty="0"/>
              <a:t>6:00 PM Finish Skiing (9+ hours of skiing)</a:t>
            </a:r>
          </a:p>
          <a:p>
            <a:r>
              <a:rPr lang="en-US" dirty="0"/>
              <a:t>7:30 PM back at Gateway</a:t>
            </a:r>
          </a:p>
          <a:p>
            <a:endParaRPr lang="en-US" dirty="0"/>
          </a:p>
          <a:p>
            <a:pPr marL="0" indent="0" algn="ctr">
              <a:buNone/>
            </a:pPr>
            <a:r>
              <a:rPr lang="en-US" sz="2200" dirty="0">
                <a:solidFill>
                  <a:srgbClr val="C00000"/>
                </a:solidFill>
              </a:rPr>
              <a:t>Note that if you need to rent skis you’ll need to rent them prior to the trip. It takes quite a while to rent and it doesn’t work to split the group and try and regroup when renting on the way</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6575" y="6338082"/>
            <a:ext cx="2501900" cy="369332"/>
          </a:xfrm>
          <a:prstGeom prst="rect">
            <a:avLst/>
          </a:prstGeom>
          <a:noFill/>
        </p:spPr>
        <p:txBody>
          <a:bodyPr wrap="square" rtlCol="0">
            <a:spAutoFit/>
          </a:bodyPr>
          <a:lstStyle/>
          <a:p>
            <a:r>
              <a:rPr lang="en-US" dirty="0"/>
              <a:t>Technical Skiing Ability</a:t>
            </a:r>
          </a:p>
        </p:txBody>
      </p:sp>
      <p:sp>
        <p:nvSpPr>
          <p:cNvPr id="25" name="TextBox 24"/>
          <p:cNvSpPr txBox="1"/>
          <p:nvPr/>
        </p:nvSpPr>
        <p:spPr>
          <a:xfrm>
            <a:off x="3771900" y="6323568"/>
            <a:ext cx="1771650" cy="369332"/>
          </a:xfrm>
          <a:prstGeom prst="rect">
            <a:avLst/>
          </a:prstGeom>
          <a:noFill/>
        </p:spPr>
        <p:txBody>
          <a:bodyPr wrap="square" rtlCol="0">
            <a:spAutoFit/>
          </a:bodyPr>
          <a:lstStyle/>
          <a:p>
            <a:pPr algn="ctr"/>
            <a:r>
              <a:rPr lang="en-US" dirty="0"/>
              <a:t>Skiing Fitness</a:t>
            </a:r>
          </a:p>
        </p:txBody>
      </p:sp>
      <p:sp>
        <p:nvSpPr>
          <p:cNvPr id="34" name="TextBox 33"/>
          <p:cNvSpPr txBox="1"/>
          <p:nvPr/>
        </p:nvSpPr>
        <p:spPr>
          <a:xfrm>
            <a:off x="6838950" y="6243597"/>
            <a:ext cx="1771650" cy="369332"/>
          </a:xfrm>
          <a:prstGeom prst="rect">
            <a:avLst/>
          </a:prstGeom>
          <a:noFill/>
        </p:spPr>
        <p:txBody>
          <a:bodyPr wrap="square" rtlCol="0">
            <a:spAutoFit/>
          </a:bodyPr>
          <a:lstStyle/>
          <a:p>
            <a:r>
              <a:rPr lang="en-US" dirty="0"/>
              <a:t>Isolation/Risk</a:t>
            </a:r>
          </a:p>
        </p:txBody>
      </p:sp>
      <p:grpSp>
        <p:nvGrpSpPr>
          <p:cNvPr id="43" name="Group 42"/>
          <p:cNvGrpSpPr/>
          <p:nvPr/>
        </p:nvGrpSpPr>
        <p:grpSpPr>
          <a:xfrm>
            <a:off x="1244600" y="1156732"/>
            <a:ext cx="2260600" cy="4953000"/>
            <a:chOff x="1244600" y="1200666"/>
            <a:chExt cx="2260600" cy="4953000"/>
          </a:xfrm>
        </p:grpSpPr>
        <p:grpSp>
          <p:nvGrpSpPr>
            <p:cNvPr id="15" name="Group 14"/>
            <p:cNvGrpSpPr/>
            <p:nvPr/>
          </p:nvGrpSpPr>
          <p:grpSpPr>
            <a:xfrm>
              <a:off x="1244600" y="1371600"/>
              <a:ext cx="787400" cy="4597400"/>
              <a:chOff x="1104900" y="1295400"/>
              <a:chExt cx="787400" cy="4597400"/>
            </a:xfrm>
          </p:grpSpPr>
          <p:cxnSp>
            <p:nvCxnSpPr>
              <p:cNvPr id="5" name="Straight Connector 4"/>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993899" y="1200666"/>
              <a:ext cx="1511301" cy="369332"/>
            </a:xfrm>
            <a:prstGeom prst="rect">
              <a:avLst/>
            </a:prstGeom>
            <a:noFill/>
          </p:spPr>
          <p:txBody>
            <a:bodyPr wrap="square" rtlCol="0">
              <a:spAutoFit/>
            </a:bodyPr>
            <a:lstStyle/>
            <a:p>
              <a:r>
                <a:rPr lang="en-US" dirty="0"/>
                <a:t>5 (advanced)</a:t>
              </a:r>
            </a:p>
          </p:txBody>
        </p:sp>
        <p:sp>
          <p:nvSpPr>
            <p:cNvPr id="37" name="TextBox 36"/>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38" name="TextBox 37"/>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39" name="TextBox 38"/>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40" name="TextBox 39"/>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42" name="TextBox 41"/>
            <p:cNvSpPr txBox="1"/>
            <p:nvPr/>
          </p:nvSpPr>
          <p:spPr>
            <a:xfrm>
              <a:off x="1993900" y="5784334"/>
              <a:ext cx="1282700" cy="369332"/>
            </a:xfrm>
            <a:prstGeom prst="rect">
              <a:avLst/>
            </a:prstGeom>
            <a:noFill/>
          </p:spPr>
          <p:txBody>
            <a:bodyPr wrap="square" rtlCol="0">
              <a:spAutoFit/>
            </a:bodyPr>
            <a:lstStyle/>
            <a:p>
              <a:r>
                <a:rPr lang="en-US" dirty="0"/>
                <a:t>0 (novice)</a:t>
              </a:r>
            </a:p>
          </p:txBody>
        </p:sp>
      </p:grpSp>
      <p:grpSp>
        <p:nvGrpSpPr>
          <p:cNvPr id="44" name="Group 43"/>
          <p:cNvGrpSpPr/>
          <p:nvPr/>
        </p:nvGrpSpPr>
        <p:grpSpPr>
          <a:xfrm>
            <a:off x="4165600" y="1156732"/>
            <a:ext cx="1054100" cy="4953000"/>
            <a:chOff x="1244600" y="1200666"/>
            <a:chExt cx="1054100" cy="4953000"/>
          </a:xfrm>
        </p:grpSpPr>
        <p:grpSp>
          <p:nvGrpSpPr>
            <p:cNvPr id="45" name="Group 44"/>
            <p:cNvGrpSpPr/>
            <p:nvPr/>
          </p:nvGrpSpPr>
          <p:grpSpPr>
            <a:xfrm>
              <a:off x="1244600" y="1371600"/>
              <a:ext cx="787400" cy="4597400"/>
              <a:chOff x="1104900" y="1295400"/>
              <a:chExt cx="787400" cy="4597400"/>
            </a:xfrm>
          </p:grpSpPr>
          <p:cxnSp>
            <p:nvCxnSpPr>
              <p:cNvPr id="52" name="Straight Connector 51"/>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47" name="TextBox 46"/>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48" name="TextBox 47"/>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49" name="TextBox 48"/>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50" name="TextBox 49"/>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51" name="TextBox 50"/>
            <p:cNvSpPr txBox="1"/>
            <p:nvPr/>
          </p:nvSpPr>
          <p:spPr>
            <a:xfrm>
              <a:off x="1993900" y="5784334"/>
              <a:ext cx="304800" cy="369332"/>
            </a:xfrm>
            <a:prstGeom prst="rect">
              <a:avLst/>
            </a:prstGeom>
            <a:noFill/>
          </p:spPr>
          <p:txBody>
            <a:bodyPr wrap="square" rtlCol="0">
              <a:spAutoFit/>
            </a:bodyPr>
            <a:lstStyle/>
            <a:p>
              <a:r>
                <a:rPr lang="en-US" dirty="0"/>
                <a:t>0</a:t>
              </a:r>
            </a:p>
          </p:txBody>
        </p:sp>
      </p:grpSp>
      <p:grpSp>
        <p:nvGrpSpPr>
          <p:cNvPr id="59" name="Group 58"/>
          <p:cNvGrpSpPr/>
          <p:nvPr/>
        </p:nvGrpSpPr>
        <p:grpSpPr>
          <a:xfrm>
            <a:off x="7061200" y="1156732"/>
            <a:ext cx="1054100" cy="4953000"/>
            <a:chOff x="1244600" y="1200666"/>
            <a:chExt cx="1054100" cy="4953000"/>
          </a:xfrm>
        </p:grpSpPr>
        <p:grpSp>
          <p:nvGrpSpPr>
            <p:cNvPr id="60" name="Group 59"/>
            <p:cNvGrpSpPr/>
            <p:nvPr/>
          </p:nvGrpSpPr>
          <p:grpSpPr>
            <a:xfrm>
              <a:off x="1244600" y="1371600"/>
              <a:ext cx="787400" cy="4597400"/>
              <a:chOff x="1104900" y="1295400"/>
              <a:chExt cx="787400" cy="4597400"/>
            </a:xfrm>
          </p:grpSpPr>
          <p:cxnSp>
            <p:nvCxnSpPr>
              <p:cNvPr id="67" name="Straight Connector 66"/>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62" name="TextBox 61"/>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63" name="TextBox 62"/>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64" name="TextBox 63"/>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65" name="TextBox 64"/>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66" name="TextBox 65"/>
            <p:cNvSpPr txBox="1"/>
            <p:nvPr/>
          </p:nvSpPr>
          <p:spPr>
            <a:xfrm>
              <a:off x="1993900" y="5784334"/>
              <a:ext cx="304800" cy="369332"/>
            </a:xfrm>
            <a:prstGeom prst="rect">
              <a:avLst/>
            </a:prstGeom>
            <a:noFill/>
          </p:spPr>
          <p:txBody>
            <a:bodyPr wrap="square" rtlCol="0">
              <a:spAutoFit/>
            </a:bodyPr>
            <a:lstStyle/>
            <a:p>
              <a:r>
                <a:rPr lang="en-US" dirty="0"/>
                <a:t>0</a:t>
              </a:r>
            </a:p>
          </p:txBody>
        </p:sp>
      </p:grpSp>
      <p:sp>
        <p:nvSpPr>
          <p:cNvPr id="75" name="Oval 74"/>
          <p:cNvSpPr/>
          <p:nvPr/>
        </p:nvSpPr>
        <p:spPr>
          <a:xfrm>
            <a:off x="7216775" y="3393781"/>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305300" y="1087398"/>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420069" y="1997459"/>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500" y="13732"/>
            <a:ext cx="8229600" cy="1143000"/>
          </a:xfrm>
        </p:spPr>
        <p:txBody>
          <a:bodyPr/>
          <a:lstStyle/>
          <a:p>
            <a:r>
              <a:rPr lang="en-US" dirty="0"/>
              <a:t>Difficulty Rating Scale</a:t>
            </a:r>
          </a:p>
        </p:txBody>
      </p:sp>
    </p:spTree>
    <p:extLst>
      <p:ext uri="{BB962C8B-B14F-4D97-AF65-F5344CB8AC3E}">
        <p14:creationId xmlns:p14="http://schemas.microsoft.com/office/powerpoint/2010/main" val="224437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Appropriate Skis for this Tour</a:t>
            </a:r>
          </a:p>
        </p:txBody>
      </p:sp>
      <p:sp>
        <p:nvSpPr>
          <p:cNvPr id="3" name="Content Placeholder 2"/>
          <p:cNvSpPr>
            <a:spLocks noGrp="1"/>
          </p:cNvSpPr>
          <p:nvPr>
            <p:ph idx="1"/>
          </p:nvPr>
        </p:nvSpPr>
        <p:spPr>
          <a:xfrm>
            <a:off x="457199" y="1417638"/>
            <a:ext cx="8411029" cy="5331505"/>
          </a:xfrm>
        </p:spPr>
        <p:txBody>
          <a:bodyPr>
            <a:normAutofit fontScale="62500" lnSpcReduction="20000"/>
          </a:bodyPr>
          <a:lstStyle/>
          <a:p>
            <a:pPr marL="0" indent="0" algn="ctr">
              <a:buNone/>
            </a:pPr>
            <a:r>
              <a:rPr lang="en-US" dirty="0"/>
              <a:t>Given the length of this  tour, you want the lightest weight skis you can get away with. But we do ski on the Yellow Jacket </a:t>
            </a:r>
            <a:r>
              <a:rPr lang="en-US" i="1" dirty="0"/>
              <a:t>obstacle course. </a:t>
            </a:r>
            <a:r>
              <a:rPr lang="en-US" dirty="0"/>
              <a:t>So my advice is to bring the lightest weight pair that you think you can successfully ski the Yellow Jacket trail.</a:t>
            </a:r>
          </a:p>
          <a:p>
            <a:pPr marL="0" indent="0" algn="ctr">
              <a:buNone/>
            </a:pPr>
            <a:endParaRPr lang="en-US" dirty="0"/>
          </a:p>
          <a:p>
            <a:pPr marL="0" indent="0" algn="ctr">
              <a:buNone/>
            </a:pPr>
            <a:r>
              <a:rPr lang="en-US" dirty="0"/>
              <a:t>The following types of skis, listed in green, should be suitable for this tour. Please see ONC </a:t>
            </a:r>
            <a:r>
              <a:rPr lang="en-US" dirty="0">
                <a:hlinkClick r:id="rId2"/>
              </a:rPr>
              <a:t>Ski Gear webpage </a:t>
            </a:r>
            <a:r>
              <a:rPr lang="en-US" dirty="0"/>
              <a:t>for more information on equipment.</a:t>
            </a:r>
          </a:p>
          <a:p>
            <a:pPr marL="0" indent="0" algn="ctr">
              <a:buNone/>
            </a:pPr>
            <a:endParaRPr lang="en-US" dirty="0"/>
          </a:p>
          <a:p>
            <a:pPr marL="0" indent="0">
              <a:buNone/>
            </a:pPr>
            <a:endParaRPr lang="en-US" dirty="0"/>
          </a:p>
          <a:p>
            <a:r>
              <a:rPr lang="en-US" sz="3100" strike="sngStrike" dirty="0">
                <a:solidFill>
                  <a:srgbClr val="FF5050"/>
                </a:solidFill>
              </a:rPr>
              <a:t>Skate Ski </a:t>
            </a:r>
          </a:p>
          <a:p>
            <a:r>
              <a:rPr lang="en-US" sz="3100" strike="sngStrike" dirty="0">
                <a:solidFill>
                  <a:srgbClr val="FF5050"/>
                </a:solidFill>
              </a:rPr>
              <a:t>Competitive Cross Country/Track Ski</a:t>
            </a:r>
          </a:p>
          <a:p>
            <a:r>
              <a:rPr lang="en-US" b="1" dirty="0">
                <a:solidFill>
                  <a:srgbClr val="008000"/>
                </a:solidFill>
              </a:rPr>
              <a:t>Light touring ski (only issue is Yellow Jacket)</a:t>
            </a:r>
          </a:p>
          <a:p>
            <a:r>
              <a:rPr lang="en-US" b="1" dirty="0">
                <a:solidFill>
                  <a:srgbClr val="008000"/>
                </a:solidFill>
              </a:rPr>
              <a:t>Backcountry Ski (typically metal edged)</a:t>
            </a:r>
          </a:p>
          <a:p>
            <a:r>
              <a:rPr lang="en-US" sz="3100" strike="sngStrike" dirty="0">
                <a:solidFill>
                  <a:srgbClr val="FF5050"/>
                </a:solidFill>
              </a:rPr>
              <a:t>Telemark Ski</a:t>
            </a:r>
          </a:p>
          <a:p>
            <a:r>
              <a:rPr lang="en-US" sz="3100" strike="sngStrike" dirty="0">
                <a:solidFill>
                  <a:srgbClr val="FF5050"/>
                </a:solidFill>
              </a:rPr>
              <a:t>AT (Advanced Touring) or Randonee Ski</a:t>
            </a:r>
          </a:p>
          <a:p>
            <a:endParaRPr lang="en-US" dirty="0"/>
          </a:p>
          <a:p>
            <a:pPr marL="0" indent="0" algn="ctr">
              <a:buNone/>
            </a:pPr>
            <a:r>
              <a:rPr lang="en-US" dirty="0"/>
              <a:t>The above recommendations depend on the skill of the skier. Please contact me if you have questions.</a:t>
            </a:r>
          </a:p>
        </p:txBody>
      </p:sp>
    </p:spTree>
    <p:extLst>
      <p:ext uri="{BB962C8B-B14F-4D97-AF65-F5344CB8AC3E}">
        <p14:creationId xmlns:p14="http://schemas.microsoft.com/office/powerpoint/2010/main" val="188279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1171" y="5836503"/>
            <a:ext cx="3381829"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t>Note we are modifying  the route listed in </a:t>
            </a:r>
            <a:r>
              <a:rPr lang="en-US" sz="1600" dirty="0" err="1"/>
              <a:t>Klindt’s</a:t>
            </a:r>
            <a:r>
              <a:rPr lang="en-US" sz="1600" dirty="0"/>
              <a:t> book but his description gives a feel for the tour</a:t>
            </a:r>
          </a:p>
        </p:txBody>
      </p:sp>
      <p:pic>
        <p:nvPicPr>
          <p:cNvPr id="6" name="Picture 5" descr="WyEastDescription1.jpg"/>
          <p:cNvPicPr>
            <a:picLocks noChangeAspect="1"/>
          </p:cNvPicPr>
          <p:nvPr/>
        </p:nvPicPr>
        <p:blipFill>
          <a:blip r:embed="rId2" cstate="email"/>
          <a:stretch>
            <a:fillRect/>
          </a:stretch>
        </p:blipFill>
        <p:spPr>
          <a:xfrm>
            <a:off x="185445" y="165100"/>
            <a:ext cx="4313068" cy="5588000"/>
          </a:xfrm>
          <a:prstGeom prst="rect">
            <a:avLst/>
          </a:prstGeom>
        </p:spPr>
      </p:pic>
      <p:pic>
        <p:nvPicPr>
          <p:cNvPr id="7" name="Picture 6" descr="WyEastDescription 2.jpg"/>
          <p:cNvPicPr>
            <a:picLocks noChangeAspect="1"/>
          </p:cNvPicPr>
          <p:nvPr/>
        </p:nvPicPr>
        <p:blipFill>
          <a:blip r:embed="rId3" cstate="email"/>
          <a:stretch>
            <a:fillRect/>
          </a:stretch>
        </p:blipFill>
        <p:spPr>
          <a:xfrm>
            <a:off x="4476327" y="1511300"/>
            <a:ext cx="4439073" cy="3422650"/>
          </a:xfrm>
          <a:prstGeom prst="rect">
            <a:avLst/>
          </a:prstGeom>
        </p:spPr>
      </p:pic>
    </p:spTree>
    <p:extLst>
      <p:ext uri="{BB962C8B-B14F-4D97-AF65-F5344CB8AC3E}">
        <p14:creationId xmlns:p14="http://schemas.microsoft.com/office/powerpoint/2010/main" val="3392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yEastMapVielbig.jpg"/>
          <p:cNvPicPr>
            <a:picLocks noChangeAspect="1"/>
          </p:cNvPicPr>
          <p:nvPr/>
        </p:nvPicPr>
        <p:blipFill>
          <a:blip r:embed="rId3" cstate="email"/>
          <a:stretch>
            <a:fillRect/>
          </a:stretch>
        </p:blipFill>
        <p:spPr>
          <a:xfrm>
            <a:off x="126013" y="134452"/>
            <a:ext cx="8713827" cy="2781300"/>
          </a:xfrm>
          <a:prstGeom prst="rect">
            <a:avLst/>
          </a:prstGeom>
        </p:spPr>
      </p:pic>
      <p:sp>
        <p:nvSpPr>
          <p:cNvPr id="4" name="Freeform 3"/>
          <p:cNvSpPr/>
          <p:nvPr/>
        </p:nvSpPr>
        <p:spPr>
          <a:xfrm>
            <a:off x="449958" y="591652"/>
            <a:ext cx="8064500" cy="889000"/>
          </a:xfrm>
          <a:custGeom>
            <a:avLst/>
            <a:gdLst>
              <a:gd name="connsiteX0" fmla="*/ 127000 w 8064500"/>
              <a:gd name="connsiteY0" fmla="*/ 508000 h 889000"/>
              <a:gd name="connsiteX1" fmla="*/ 0 w 8064500"/>
              <a:gd name="connsiteY1" fmla="*/ 317500 h 889000"/>
              <a:gd name="connsiteX2" fmla="*/ 88900 w 8064500"/>
              <a:gd name="connsiteY2" fmla="*/ 317500 h 889000"/>
              <a:gd name="connsiteX3" fmla="*/ 241300 w 8064500"/>
              <a:gd name="connsiteY3" fmla="*/ 381000 h 889000"/>
              <a:gd name="connsiteX4" fmla="*/ 355600 w 8064500"/>
              <a:gd name="connsiteY4" fmla="*/ 381000 h 889000"/>
              <a:gd name="connsiteX5" fmla="*/ 381000 w 8064500"/>
              <a:gd name="connsiteY5" fmla="*/ 304800 h 889000"/>
              <a:gd name="connsiteX6" fmla="*/ 444500 w 8064500"/>
              <a:gd name="connsiteY6" fmla="*/ 279400 h 889000"/>
              <a:gd name="connsiteX7" fmla="*/ 546100 w 8064500"/>
              <a:gd name="connsiteY7" fmla="*/ 292100 h 889000"/>
              <a:gd name="connsiteX8" fmla="*/ 698500 w 8064500"/>
              <a:gd name="connsiteY8" fmla="*/ 381000 h 889000"/>
              <a:gd name="connsiteX9" fmla="*/ 1206500 w 8064500"/>
              <a:gd name="connsiteY9" fmla="*/ 342900 h 889000"/>
              <a:gd name="connsiteX10" fmla="*/ 1651000 w 8064500"/>
              <a:gd name="connsiteY10" fmla="*/ 406400 h 889000"/>
              <a:gd name="connsiteX11" fmla="*/ 1562100 w 8064500"/>
              <a:gd name="connsiteY11" fmla="*/ 482600 h 889000"/>
              <a:gd name="connsiteX12" fmla="*/ 1562100 w 8064500"/>
              <a:gd name="connsiteY12" fmla="*/ 596900 h 889000"/>
              <a:gd name="connsiteX13" fmla="*/ 1701800 w 8064500"/>
              <a:gd name="connsiteY13" fmla="*/ 635000 h 889000"/>
              <a:gd name="connsiteX14" fmla="*/ 1727200 w 8064500"/>
              <a:gd name="connsiteY14" fmla="*/ 723900 h 889000"/>
              <a:gd name="connsiteX15" fmla="*/ 1790700 w 8064500"/>
              <a:gd name="connsiteY15" fmla="*/ 723900 h 889000"/>
              <a:gd name="connsiteX16" fmla="*/ 1866900 w 8064500"/>
              <a:gd name="connsiteY16" fmla="*/ 660400 h 889000"/>
              <a:gd name="connsiteX17" fmla="*/ 1993900 w 8064500"/>
              <a:gd name="connsiteY17" fmla="*/ 647700 h 889000"/>
              <a:gd name="connsiteX18" fmla="*/ 2209800 w 8064500"/>
              <a:gd name="connsiteY18" fmla="*/ 419100 h 889000"/>
              <a:gd name="connsiteX19" fmla="*/ 2336800 w 8064500"/>
              <a:gd name="connsiteY19" fmla="*/ 546100 h 889000"/>
              <a:gd name="connsiteX20" fmla="*/ 2552700 w 8064500"/>
              <a:gd name="connsiteY20" fmla="*/ 520700 h 889000"/>
              <a:gd name="connsiteX21" fmla="*/ 2641600 w 8064500"/>
              <a:gd name="connsiteY21" fmla="*/ 723900 h 889000"/>
              <a:gd name="connsiteX22" fmla="*/ 2641600 w 8064500"/>
              <a:gd name="connsiteY22" fmla="*/ 723900 h 889000"/>
              <a:gd name="connsiteX23" fmla="*/ 2730500 w 8064500"/>
              <a:gd name="connsiteY23" fmla="*/ 571500 h 889000"/>
              <a:gd name="connsiteX24" fmla="*/ 2857500 w 8064500"/>
              <a:gd name="connsiteY24" fmla="*/ 533400 h 889000"/>
              <a:gd name="connsiteX25" fmla="*/ 3111500 w 8064500"/>
              <a:gd name="connsiteY25" fmla="*/ 457200 h 889000"/>
              <a:gd name="connsiteX26" fmla="*/ 3238500 w 8064500"/>
              <a:gd name="connsiteY26" fmla="*/ 368300 h 889000"/>
              <a:gd name="connsiteX27" fmla="*/ 3517900 w 8064500"/>
              <a:gd name="connsiteY27" fmla="*/ 406400 h 889000"/>
              <a:gd name="connsiteX28" fmla="*/ 3695700 w 8064500"/>
              <a:gd name="connsiteY28" fmla="*/ 317500 h 889000"/>
              <a:gd name="connsiteX29" fmla="*/ 3784600 w 8064500"/>
              <a:gd name="connsiteY29" fmla="*/ 203200 h 889000"/>
              <a:gd name="connsiteX30" fmla="*/ 3860800 w 8064500"/>
              <a:gd name="connsiteY30" fmla="*/ 355600 h 889000"/>
              <a:gd name="connsiteX31" fmla="*/ 4038600 w 8064500"/>
              <a:gd name="connsiteY31" fmla="*/ 381000 h 889000"/>
              <a:gd name="connsiteX32" fmla="*/ 4445000 w 8064500"/>
              <a:gd name="connsiteY32" fmla="*/ 330200 h 889000"/>
              <a:gd name="connsiteX33" fmla="*/ 4927600 w 8064500"/>
              <a:gd name="connsiteY33" fmla="*/ 127000 h 889000"/>
              <a:gd name="connsiteX34" fmla="*/ 4927600 w 8064500"/>
              <a:gd name="connsiteY34" fmla="*/ 127000 h 889000"/>
              <a:gd name="connsiteX35" fmla="*/ 4978400 w 8064500"/>
              <a:gd name="connsiteY35" fmla="*/ 50800 h 889000"/>
              <a:gd name="connsiteX36" fmla="*/ 5130800 w 8064500"/>
              <a:gd name="connsiteY36" fmla="*/ 152400 h 889000"/>
              <a:gd name="connsiteX37" fmla="*/ 5257800 w 8064500"/>
              <a:gd name="connsiteY37" fmla="*/ 25400 h 889000"/>
              <a:gd name="connsiteX38" fmla="*/ 5384800 w 8064500"/>
              <a:gd name="connsiteY38" fmla="*/ 0 h 889000"/>
              <a:gd name="connsiteX39" fmla="*/ 5499100 w 8064500"/>
              <a:gd name="connsiteY39" fmla="*/ 63500 h 889000"/>
              <a:gd name="connsiteX40" fmla="*/ 5575300 w 8064500"/>
              <a:gd name="connsiteY40" fmla="*/ 139700 h 889000"/>
              <a:gd name="connsiteX41" fmla="*/ 5664200 w 8064500"/>
              <a:gd name="connsiteY41" fmla="*/ 266700 h 889000"/>
              <a:gd name="connsiteX42" fmla="*/ 5778500 w 8064500"/>
              <a:gd name="connsiteY42" fmla="*/ 304800 h 889000"/>
              <a:gd name="connsiteX43" fmla="*/ 5918200 w 8064500"/>
              <a:gd name="connsiteY43" fmla="*/ 444500 h 889000"/>
              <a:gd name="connsiteX44" fmla="*/ 6134100 w 8064500"/>
              <a:gd name="connsiteY44" fmla="*/ 444500 h 889000"/>
              <a:gd name="connsiteX45" fmla="*/ 6134100 w 8064500"/>
              <a:gd name="connsiteY45" fmla="*/ 444500 h 889000"/>
              <a:gd name="connsiteX46" fmla="*/ 6337300 w 8064500"/>
              <a:gd name="connsiteY46" fmla="*/ 457200 h 889000"/>
              <a:gd name="connsiteX47" fmla="*/ 6388100 w 8064500"/>
              <a:gd name="connsiteY47" fmla="*/ 812800 h 889000"/>
              <a:gd name="connsiteX48" fmla="*/ 6400800 w 8064500"/>
              <a:gd name="connsiteY48" fmla="*/ 825500 h 889000"/>
              <a:gd name="connsiteX49" fmla="*/ 6553200 w 8064500"/>
              <a:gd name="connsiteY49" fmla="*/ 508000 h 889000"/>
              <a:gd name="connsiteX50" fmla="*/ 6642100 w 8064500"/>
              <a:gd name="connsiteY50" fmla="*/ 635000 h 889000"/>
              <a:gd name="connsiteX51" fmla="*/ 6807200 w 8064500"/>
              <a:gd name="connsiteY51" fmla="*/ 508000 h 889000"/>
              <a:gd name="connsiteX52" fmla="*/ 6908800 w 8064500"/>
              <a:gd name="connsiteY52" fmla="*/ 546100 h 889000"/>
              <a:gd name="connsiteX53" fmla="*/ 6946900 w 8064500"/>
              <a:gd name="connsiteY53" fmla="*/ 749300 h 889000"/>
              <a:gd name="connsiteX54" fmla="*/ 7073900 w 8064500"/>
              <a:gd name="connsiteY54" fmla="*/ 596900 h 889000"/>
              <a:gd name="connsiteX55" fmla="*/ 7327900 w 8064500"/>
              <a:gd name="connsiteY55" fmla="*/ 508000 h 889000"/>
              <a:gd name="connsiteX56" fmla="*/ 7493000 w 8064500"/>
              <a:gd name="connsiteY56" fmla="*/ 482600 h 889000"/>
              <a:gd name="connsiteX57" fmla="*/ 7734300 w 8064500"/>
              <a:gd name="connsiteY57" fmla="*/ 533400 h 889000"/>
              <a:gd name="connsiteX58" fmla="*/ 7785100 w 8064500"/>
              <a:gd name="connsiteY58" fmla="*/ 584200 h 889000"/>
              <a:gd name="connsiteX59" fmla="*/ 7823200 w 8064500"/>
              <a:gd name="connsiteY59" fmla="*/ 711200 h 889000"/>
              <a:gd name="connsiteX60" fmla="*/ 7835900 w 8064500"/>
              <a:gd name="connsiteY60" fmla="*/ 850900 h 889000"/>
              <a:gd name="connsiteX61" fmla="*/ 7962900 w 8064500"/>
              <a:gd name="connsiteY61" fmla="*/ 876300 h 889000"/>
              <a:gd name="connsiteX62" fmla="*/ 8039100 w 8064500"/>
              <a:gd name="connsiteY62" fmla="*/ 889000 h 889000"/>
              <a:gd name="connsiteX63" fmla="*/ 8064500 w 8064500"/>
              <a:gd name="connsiteY63" fmla="*/ 673100 h 889000"/>
              <a:gd name="connsiteX0" fmla="*/ 127000 w 8064500"/>
              <a:gd name="connsiteY0" fmla="*/ 508000 h 889000"/>
              <a:gd name="connsiteX1" fmla="*/ 0 w 8064500"/>
              <a:gd name="connsiteY1" fmla="*/ 317500 h 889000"/>
              <a:gd name="connsiteX2" fmla="*/ 88900 w 8064500"/>
              <a:gd name="connsiteY2" fmla="*/ 317500 h 889000"/>
              <a:gd name="connsiteX3" fmla="*/ 241300 w 8064500"/>
              <a:gd name="connsiteY3" fmla="*/ 381000 h 889000"/>
              <a:gd name="connsiteX4" fmla="*/ 355600 w 8064500"/>
              <a:gd name="connsiteY4" fmla="*/ 381000 h 889000"/>
              <a:gd name="connsiteX5" fmla="*/ 381000 w 8064500"/>
              <a:gd name="connsiteY5" fmla="*/ 304800 h 889000"/>
              <a:gd name="connsiteX6" fmla="*/ 444500 w 8064500"/>
              <a:gd name="connsiteY6" fmla="*/ 279400 h 889000"/>
              <a:gd name="connsiteX7" fmla="*/ 546100 w 8064500"/>
              <a:gd name="connsiteY7" fmla="*/ 292100 h 889000"/>
              <a:gd name="connsiteX8" fmla="*/ 698500 w 8064500"/>
              <a:gd name="connsiteY8" fmla="*/ 381000 h 889000"/>
              <a:gd name="connsiteX9" fmla="*/ 1206500 w 8064500"/>
              <a:gd name="connsiteY9" fmla="*/ 342900 h 889000"/>
              <a:gd name="connsiteX10" fmla="*/ 1651000 w 8064500"/>
              <a:gd name="connsiteY10" fmla="*/ 406400 h 889000"/>
              <a:gd name="connsiteX11" fmla="*/ 1829519 w 8064500"/>
              <a:gd name="connsiteY11" fmla="*/ 353204 h 889000"/>
              <a:gd name="connsiteX12" fmla="*/ 1562100 w 8064500"/>
              <a:gd name="connsiteY12" fmla="*/ 596900 h 889000"/>
              <a:gd name="connsiteX13" fmla="*/ 1701800 w 8064500"/>
              <a:gd name="connsiteY13" fmla="*/ 635000 h 889000"/>
              <a:gd name="connsiteX14" fmla="*/ 1727200 w 8064500"/>
              <a:gd name="connsiteY14" fmla="*/ 723900 h 889000"/>
              <a:gd name="connsiteX15" fmla="*/ 1790700 w 8064500"/>
              <a:gd name="connsiteY15" fmla="*/ 723900 h 889000"/>
              <a:gd name="connsiteX16" fmla="*/ 1866900 w 8064500"/>
              <a:gd name="connsiteY16" fmla="*/ 660400 h 889000"/>
              <a:gd name="connsiteX17" fmla="*/ 1993900 w 8064500"/>
              <a:gd name="connsiteY17" fmla="*/ 647700 h 889000"/>
              <a:gd name="connsiteX18" fmla="*/ 2209800 w 8064500"/>
              <a:gd name="connsiteY18" fmla="*/ 419100 h 889000"/>
              <a:gd name="connsiteX19" fmla="*/ 2336800 w 8064500"/>
              <a:gd name="connsiteY19" fmla="*/ 546100 h 889000"/>
              <a:gd name="connsiteX20" fmla="*/ 2552700 w 8064500"/>
              <a:gd name="connsiteY20" fmla="*/ 520700 h 889000"/>
              <a:gd name="connsiteX21" fmla="*/ 2641600 w 8064500"/>
              <a:gd name="connsiteY21" fmla="*/ 723900 h 889000"/>
              <a:gd name="connsiteX22" fmla="*/ 2641600 w 8064500"/>
              <a:gd name="connsiteY22" fmla="*/ 723900 h 889000"/>
              <a:gd name="connsiteX23" fmla="*/ 2730500 w 8064500"/>
              <a:gd name="connsiteY23" fmla="*/ 571500 h 889000"/>
              <a:gd name="connsiteX24" fmla="*/ 2857500 w 8064500"/>
              <a:gd name="connsiteY24" fmla="*/ 533400 h 889000"/>
              <a:gd name="connsiteX25" fmla="*/ 3111500 w 8064500"/>
              <a:gd name="connsiteY25" fmla="*/ 457200 h 889000"/>
              <a:gd name="connsiteX26" fmla="*/ 3238500 w 8064500"/>
              <a:gd name="connsiteY26" fmla="*/ 368300 h 889000"/>
              <a:gd name="connsiteX27" fmla="*/ 3517900 w 8064500"/>
              <a:gd name="connsiteY27" fmla="*/ 406400 h 889000"/>
              <a:gd name="connsiteX28" fmla="*/ 3695700 w 8064500"/>
              <a:gd name="connsiteY28" fmla="*/ 317500 h 889000"/>
              <a:gd name="connsiteX29" fmla="*/ 3784600 w 8064500"/>
              <a:gd name="connsiteY29" fmla="*/ 203200 h 889000"/>
              <a:gd name="connsiteX30" fmla="*/ 3860800 w 8064500"/>
              <a:gd name="connsiteY30" fmla="*/ 355600 h 889000"/>
              <a:gd name="connsiteX31" fmla="*/ 4038600 w 8064500"/>
              <a:gd name="connsiteY31" fmla="*/ 381000 h 889000"/>
              <a:gd name="connsiteX32" fmla="*/ 4445000 w 8064500"/>
              <a:gd name="connsiteY32" fmla="*/ 330200 h 889000"/>
              <a:gd name="connsiteX33" fmla="*/ 4927600 w 8064500"/>
              <a:gd name="connsiteY33" fmla="*/ 127000 h 889000"/>
              <a:gd name="connsiteX34" fmla="*/ 4927600 w 8064500"/>
              <a:gd name="connsiteY34" fmla="*/ 127000 h 889000"/>
              <a:gd name="connsiteX35" fmla="*/ 4978400 w 8064500"/>
              <a:gd name="connsiteY35" fmla="*/ 50800 h 889000"/>
              <a:gd name="connsiteX36" fmla="*/ 5130800 w 8064500"/>
              <a:gd name="connsiteY36" fmla="*/ 152400 h 889000"/>
              <a:gd name="connsiteX37" fmla="*/ 5257800 w 8064500"/>
              <a:gd name="connsiteY37" fmla="*/ 25400 h 889000"/>
              <a:gd name="connsiteX38" fmla="*/ 5384800 w 8064500"/>
              <a:gd name="connsiteY38" fmla="*/ 0 h 889000"/>
              <a:gd name="connsiteX39" fmla="*/ 5499100 w 8064500"/>
              <a:gd name="connsiteY39" fmla="*/ 63500 h 889000"/>
              <a:gd name="connsiteX40" fmla="*/ 5575300 w 8064500"/>
              <a:gd name="connsiteY40" fmla="*/ 139700 h 889000"/>
              <a:gd name="connsiteX41" fmla="*/ 5664200 w 8064500"/>
              <a:gd name="connsiteY41" fmla="*/ 266700 h 889000"/>
              <a:gd name="connsiteX42" fmla="*/ 5778500 w 8064500"/>
              <a:gd name="connsiteY42" fmla="*/ 304800 h 889000"/>
              <a:gd name="connsiteX43" fmla="*/ 5918200 w 8064500"/>
              <a:gd name="connsiteY43" fmla="*/ 444500 h 889000"/>
              <a:gd name="connsiteX44" fmla="*/ 6134100 w 8064500"/>
              <a:gd name="connsiteY44" fmla="*/ 444500 h 889000"/>
              <a:gd name="connsiteX45" fmla="*/ 6134100 w 8064500"/>
              <a:gd name="connsiteY45" fmla="*/ 444500 h 889000"/>
              <a:gd name="connsiteX46" fmla="*/ 6337300 w 8064500"/>
              <a:gd name="connsiteY46" fmla="*/ 457200 h 889000"/>
              <a:gd name="connsiteX47" fmla="*/ 6388100 w 8064500"/>
              <a:gd name="connsiteY47" fmla="*/ 812800 h 889000"/>
              <a:gd name="connsiteX48" fmla="*/ 6400800 w 8064500"/>
              <a:gd name="connsiteY48" fmla="*/ 825500 h 889000"/>
              <a:gd name="connsiteX49" fmla="*/ 6553200 w 8064500"/>
              <a:gd name="connsiteY49" fmla="*/ 508000 h 889000"/>
              <a:gd name="connsiteX50" fmla="*/ 6642100 w 8064500"/>
              <a:gd name="connsiteY50" fmla="*/ 635000 h 889000"/>
              <a:gd name="connsiteX51" fmla="*/ 6807200 w 8064500"/>
              <a:gd name="connsiteY51" fmla="*/ 508000 h 889000"/>
              <a:gd name="connsiteX52" fmla="*/ 6908800 w 8064500"/>
              <a:gd name="connsiteY52" fmla="*/ 546100 h 889000"/>
              <a:gd name="connsiteX53" fmla="*/ 6946900 w 8064500"/>
              <a:gd name="connsiteY53" fmla="*/ 749300 h 889000"/>
              <a:gd name="connsiteX54" fmla="*/ 7073900 w 8064500"/>
              <a:gd name="connsiteY54" fmla="*/ 596900 h 889000"/>
              <a:gd name="connsiteX55" fmla="*/ 7327900 w 8064500"/>
              <a:gd name="connsiteY55" fmla="*/ 508000 h 889000"/>
              <a:gd name="connsiteX56" fmla="*/ 7493000 w 8064500"/>
              <a:gd name="connsiteY56" fmla="*/ 482600 h 889000"/>
              <a:gd name="connsiteX57" fmla="*/ 7734300 w 8064500"/>
              <a:gd name="connsiteY57" fmla="*/ 533400 h 889000"/>
              <a:gd name="connsiteX58" fmla="*/ 7785100 w 8064500"/>
              <a:gd name="connsiteY58" fmla="*/ 584200 h 889000"/>
              <a:gd name="connsiteX59" fmla="*/ 7823200 w 8064500"/>
              <a:gd name="connsiteY59" fmla="*/ 711200 h 889000"/>
              <a:gd name="connsiteX60" fmla="*/ 7835900 w 8064500"/>
              <a:gd name="connsiteY60" fmla="*/ 850900 h 889000"/>
              <a:gd name="connsiteX61" fmla="*/ 7962900 w 8064500"/>
              <a:gd name="connsiteY61" fmla="*/ 876300 h 889000"/>
              <a:gd name="connsiteX62" fmla="*/ 8039100 w 8064500"/>
              <a:gd name="connsiteY62" fmla="*/ 889000 h 889000"/>
              <a:gd name="connsiteX63" fmla="*/ 8064500 w 8064500"/>
              <a:gd name="connsiteY63" fmla="*/ 673100 h 889000"/>
              <a:gd name="connsiteX0" fmla="*/ 127000 w 8064500"/>
              <a:gd name="connsiteY0" fmla="*/ 508000 h 889000"/>
              <a:gd name="connsiteX1" fmla="*/ 0 w 8064500"/>
              <a:gd name="connsiteY1" fmla="*/ 317500 h 889000"/>
              <a:gd name="connsiteX2" fmla="*/ 88900 w 8064500"/>
              <a:gd name="connsiteY2" fmla="*/ 317500 h 889000"/>
              <a:gd name="connsiteX3" fmla="*/ 241300 w 8064500"/>
              <a:gd name="connsiteY3" fmla="*/ 381000 h 889000"/>
              <a:gd name="connsiteX4" fmla="*/ 355600 w 8064500"/>
              <a:gd name="connsiteY4" fmla="*/ 381000 h 889000"/>
              <a:gd name="connsiteX5" fmla="*/ 381000 w 8064500"/>
              <a:gd name="connsiteY5" fmla="*/ 304800 h 889000"/>
              <a:gd name="connsiteX6" fmla="*/ 444500 w 8064500"/>
              <a:gd name="connsiteY6" fmla="*/ 279400 h 889000"/>
              <a:gd name="connsiteX7" fmla="*/ 546100 w 8064500"/>
              <a:gd name="connsiteY7" fmla="*/ 292100 h 889000"/>
              <a:gd name="connsiteX8" fmla="*/ 698500 w 8064500"/>
              <a:gd name="connsiteY8" fmla="*/ 381000 h 889000"/>
              <a:gd name="connsiteX9" fmla="*/ 1206500 w 8064500"/>
              <a:gd name="connsiteY9" fmla="*/ 342900 h 889000"/>
              <a:gd name="connsiteX10" fmla="*/ 1651000 w 8064500"/>
              <a:gd name="connsiteY10" fmla="*/ 406400 h 889000"/>
              <a:gd name="connsiteX11" fmla="*/ 1829519 w 8064500"/>
              <a:gd name="connsiteY11" fmla="*/ 353204 h 889000"/>
              <a:gd name="connsiteX12" fmla="*/ 2019300 w 8064500"/>
              <a:gd name="connsiteY12" fmla="*/ 286349 h 889000"/>
              <a:gd name="connsiteX13" fmla="*/ 1701800 w 8064500"/>
              <a:gd name="connsiteY13" fmla="*/ 635000 h 889000"/>
              <a:gd name="connsiteX14" fmla="*/ 1727200 w 8064500"/>
              <a:gd name="connsiteY14" fmla="*/ 723900 h 889000"/>
              <a:gd name="connsiteX15" fmla="*/ 1790700 w 8064500"/>
              <a:gd name="connsiteY15" fmla="*/ 723900 h 889000"/>
              <a:gd name="connsiteX16" fmla="*/ 1866900 w 8064500"/>
              <a:gd name="connsiteY16" fmla="*/ 660400 h 889000"/>
              <a:gd name="connsiteX17" fmla="*/ 1993900 w 8064500"/>
              <a:gd name="connsiteY17" fmla="*/ 647700 h 889000"/>
              <a:gd name="connsiteX18" fmla="*/ 2209800 w 8064500"/>
              <a:gd name="connsiteY18" fmla="*/ 419100 h 889000"/>
              <a:gd name="connsiteX19" fmla="*/ 2336800 w 8064500"/>
              <a:gd name="connsiteY19" fmla="*/ 546100 h 889000"/>
              <a:gd name="connsiteX20" fmla="*/ 2552700 w 8064500"/>
              <a:gd name="connsiteY20" fmla="*/ 520700 h 889000"/>
              <a:gd name="connsiteX21" fmla="*/ 2641600 w 8064500"/>
              <a:gd name="connsiteY21" fmla="*/ 723900 h 889000"/>
              <a:gd name="connsiteX22" fmla="*/ 2641600 w 8064500"/>
              <a:gd name="connsiteY22" fmla="*/ 723900 h 889000"/>
              <a:gd name="connsiteX23" fmla="*/ 2730500 w 8064500"/>
              <a:gd name="connsiteY23" fmla="*/ 571500 h 889000"/>
              <a:gd name="connsiteX24" fmla="*/ 2857500 w 8064500"/>
              <a:gd name="connsiteY24" fmla="*/ 533400 h 889000"/>
              <a:gd name="connsiteX25" fmla="*/ 3111500 w 8064500"/>
              <a:gd name="connsiteY25" fmla="*/ 457200 h 889000"/>
              <a:gd name="connsiteX26" fmla="*/ 3238500 w 8064500"/>
              <a:gd name="connsiteY26" fmla="*/ 368300 h 889000"/>
              <a:gd name="connsiteX27" fmla="*/ 3517900 w 8064500"/>
              <a:gd name="connsiteY27" fmla="*/ 406400 h 889000"/>
              <a:gd name="connsiteX28" fmla="*/ 3695700 w 8064500"/>
              <a:gd name="connsiteY28" fmla="*/ 317500 h 889000"/>
              <a:gd name="connsiteX29" fmla="*/ 3784600 w 8064500"/>
              <a:gd name="connsiteY29" fmla="*/ 203200 h 889000"/>
              <a:gd name="connsiteX30" fmla="*/ 3860800 w 8064500"/>
              <a:gd name="connsiteY30" fmla="*/ 355600 h 889000"/>
              <a:gd name="connsiteX31" fmla="*/ 4038600 w 8064500"/>
              <a:gd name="connsiteY31" fmla="*/ 381000 h 889000"/>
              <a:gd name="connsiteX32" fmla="*/ 4445000 w 8064500"/>
              <a:gd name="connsiteY32" fmla="*/ 330200 h 889000"/>
              <a:gd name="connsiteX33" fmla="*/ 4927600 w 8064500"/>
              <a:gd name="connsiteY33" fmla="*/ 127000 h 889000"/>
              <a:gd name="connsiteX34" fmla="*/ 4927600 w 8064500"/>
              <a:gd name="connsiteY34" fmla="*/ 127000 h 889000"/>
              <a:gd name="connsiteX35" fmla="*/ 4978400 w 8064500"/>
              <a:gd name="connsiteY35" fmla="*/ 50800 h 889000"/>
              <a:gd name="connsiteX36" fmla="*/ 5130800 w 8064500"/>
              <a:gd name="connsiteY36" fmla="*/ 152400 h 889000"/>
              <a:gd name="connsiteX37" fmla="*/ 5257800 w 8064500"/>
              <a:gd name="connsiteY37" fmla="*/ 25400 h 889000"/>
              <a:gd name="connsiteX38" fmla="*/ 5384800 w 8064500"/>
              <a:gd name="connsiteY38" fmla="*/ 0 h 889000"/>
              <a:gd name="connsiteX39" fmla="*/ 5499100 w 8064500"/>
              <a:gd name="connsiteY39" fmla="*/ 63500 h 889000"/>
              <a:gd name="connsiteX40" fmla="*/ 5575300 w 8064500"/>
              <a:gd name="connsiteY40" fmla="*/ 139700 h 889000"/>
              <a:gd name="connsiteX41" fmla="*/ 5664200 w 8064500"/>
              <a:gd name="connsiteY41" fmla="*/ 266700 h 889000"/>
              <a:gd name="connsiteX42" fmla="*/ 5778500 w 8064500"/>
              <a:gd name="connsiteY42" fmla="*/ 304800 h 889000"/>
              <a:gd name="connsiteX43" fmla="*/ 5918200 w 8064500"/>
              <a:gd name="connsiteY43" fmla="*/ 444500 h 889000"/>
              <a:gd name="connsiteX44" fmla="*/ 6134100 w 8064500"/>
              <a:gd name="connsiteY44" fmla="*/ 444500 h 889000"/>
              <a:gd name="connsiteX45" fmla="*/ 6134100 w 8064500"/>
              <a:gd name="connsiteY45" fmla="*/ 444500 h 889000"/>
              <a:gd name="connsiteX46" fmla="*/ 6337300 w 8064500"/>
              <a:gd name="connsiteY46" fmla="*/ 457200 h 889000"/>
              <a:gd name="connsiteX47" fmla="*/ 6388100 w 8064500"/>
              <a:gd name="connsiteY47" fmla="*/ 812800 h 889000"/>
              <a:gd name="connsiteX48" fmla="*/ 6400800 w 8064500"/>
              <a:gd name="connsiteY48" fmla="*/ 825500 h 889000"/>
              <a:gd name="connsiteX49" fmla="*/ 6553200 w 8064500"/>
              <a:gd name="connsiteY49" fmla="*/ 508000 h 889000"/>
              <a:gd name="connsiteX50" fmla="*/ 6642100 w 8064500"/>
              <a:gd name="connsiteY50" fmla="*/ 635000 h 889000"/>
              <a:gd name="connsiteX51" fmla="*/ 6807200 w 8064500"/>
              <a:gd name="connsiteY51" fmla="*/ 508000 h 889000"/>
              <a:gd name="connsiteX52" fmla="*/ 6908800 w 8064500"/>
              <a:gd name="connsiteY52" fmla="*/ 546100 h 889000"/>
              <a:gd name="connsiteX53" fmla="*/ 6946900 w 8064500"/>
              <a:gd name="connsiteY53" fmla="*/ 749300 h 889000"/>
              <a:gd name="connsiteX54" fmla="*/ 7073900 w 8064500"/>
              <a:gd name="connsiteY54" fmla="*/ 596900 h 889000"/>
              <a:gd name="connsiteX55" fmla="*/ 7327900 w 8064500"/>
              <a:gd name="connsiteY55" fmla="*/ 508000 h 889000"/>
              <a:gd name="connsiteX56" fmla="*/ 7493000 w 8064500"/>
              <a:gd name="connsiteY56" fmla="*/ 482600 h 889000"/>
              <a:gd name="connsiteX57" fmla="*/ 7734300 w 8064500"/>
              <a:gd name="connsiteY57" fmla="*/ 533400 h 889000"/>
              <a:gd name="connsiteX58" fmla="*/ 7785100 w 8064500"/>
              <a:gd name="connsiteY58" fmla="*/ 584200 h 889000"/>
              <a:gd name="connsiteX59" fmla="*/ 7823200 w 8064500"/>
              <a:gd name="connsiteY59" fmla="*/ 711200 h 889000"/>
              <a:gd name="connsiteX60" fmla="*/ 7835900 w 8064500"/>
              <a:gd name="connsiteY60" fmla="*/ 850900 h 889000"/>
              <a:gd name="connsiteX61" fmla="*/ 7962900 w 8064500"/>
              <a:gd name="connsiteY61" fmla="*/ 876300 h 889000"/>
              <a:gd name="connsiteX62" fmla="*/ 8039100 w 8064500"/>
              <a:gd name="connsiteY62" fmla="*/ 889000 h 889000"/>
              <a:gd name="connsiteX63" fmla="*/ 8064500 w 8064500"/>
              <a:gd name="connsiteY63" fmla="*/ 673100 h 889000"/>
              <a:gd name="connsiteX0" fmla="*/ 127000 w 8064500"/>
              <a:gd name="connsiteY0" fmla="*/ 508000 h 889000"/>
              <a:gd name="connsiteX1" fmla="*/ 0 w 8064500"/>
              <a:gd name="connsiteY1" fmla="*/ 317500 h 889000"/>
              <a:gd name="connsiteX2" fmla="*/ 88900 w 8064500"/>
              <a:gd name="connsiteY2" fmla="*/ 317500 h 889000"/>
              <a:gd name="connsiteX3" fmla="*/ 241300 w 8064500"/>
              <a:gd name="connsiteY3" fmla="*/ 381000 h 889000"/>
              <a:gd name="connsiteX4" fmla="*/ 355600 w 8064500"/>
              <a:gd name="connsiteY4" fmla="*/ 381000 h 889000"/>
              <a:gd name="connsiteX5" fmla="*/ 381000 w 8064500"/>
              <a:gd name="connsiteY5" fmla="*/ 304800 h 889000"/>
              <a:gd name="connsiteX6" fmla="*/ 444500 w 8064500"/>
              <a:gd name="connsiteY6" fmla="*/ 279400 h 889000"/>
              <a:gd name="connsiteX7" fmla="*/ 546100 w 8064500"/>
              <a:gd name="connsiteY7" fmla="*/ 292100 h 889000"/>
              <a:gd name="connsiteX8" fmla="*/ 698500 w 8064500"/>
              <a:gd name="connsiteY8" fmla="*/ 381000 h 889000"/>
              <a:gd name="connsiteX9" fmla="*/ 1206500 w 8064500"/>
              <a:gd name="connsiteY9" fmla="*/ 342900 h 889000"/>
              <a:gd name="connsiteX10" fmla="*/ 1651000 w 8064500"/>
              <a:gd name="connsiteY10" fmla="*/ 406400 h 889000"/>
              <a:gd name="connsiteX11" fmla="*/ 1829519 w 8064500"/>
              <a:gd name="connsiteY11" fmla="*/ 353204 h 889000"/>
              <a:gd name="connsiteX12" fmla="*/ 2019300 w 8064500"/>
              <a:gd name="connsiteY12" fmla="*/ 286349 h 889000"/>
              <a:gd name="connsiteX13" fmla="*/ 2176253 w 8064500"/>
              <a:gd name="connsiteY13" fmla="*/ 281317 h 889000"/>
              <a:gd name="connsiteX14" fmla="*/ 1727200 w 8064500"/>
              <a:gd name="connsiteY14" fmla="*/ 723900 h 889000"/>
              <a:gd name="connsiteX15" fmla="*/ 1790700 w 8064500"/>
              <a:gd name="connsiteY15" fmla="*/ 723900 h 889000"/>
              <a:gd name="connsiteX16" fmla="*/ 1866900 w 8064500"/>
              <a:gd name="connsiteY16" fmla="*/ 660400 h 889000"/>
              <a:gd name="connsiteX17" fmla="*/ 1993900 w 8064500"/>
              <a:gd name="connsiteY17" fmla="*/ 647700 h 889000"/>
              <a:gd name="connsiteX18" fmla="*/ 2209800 w 8064500"/>
              <a:gd name="connsiteY18" fmla="*/ 419100 h 889000"/>
              <a:gd name="connsiteX19" fmla="*/ 2336800 w 8064500"/>
              <a:gd name="connsiteY19" fmla="*/ 546100 h 889000"/>
              <a:gd name="connsiteX20" fmla="*/ 2552700 w 8064500"/>
              <a:gd name="connsiteY20" fmla="*/ 520700 h 889000"/>
              <a:gd name="connsiteX21" fmla="*/ 2641600 w 8064500"/>
              <a:gd name="connsiteY21" fmla="*/ 723900 h 889000"/>
              <a:gd name="connsiteX22" fmla="*/ 2641600 w 8064500"/>
              <a:gd name="connsiteY22" fmla="*/ 723900 h 889000"/>
              <a:gd name="connsiteX23" fmla="*/ 2730500 w 8064500"/>
              <a:gd name="connsiteY23" fmla="*/ 571500 h 889000"/>
              <a:gd name="connsiteX24" fmla="*/ 2857500 w 8064500"/>
              <a:gd name="connsiteY24" fmla="*/ 533400 h 889000"/>
              <a:gd name="connsiteX25" fmla="*/ 3111500 w 8064500"/>
              <a:gd name="connsiteY25" fmla="*/ 457200 h 889000"/>
              <a:gd name="connsiteX26" fmla="*/ 3238500 w 8064500"/>
              <a:gd name="connsiteY26" fmla="*/ 368300 h 889000"/>
              <a:gd name="connsiteX27" fmla="*/ 3517900 w 8064500"/>
              <a:gd name="connsiteY27" fmla="*/ 406400 h 889000"/>
              <a:gd name="connsiteX28" fmla="*/ 3695700 w 8064500"/>
              <a:gd name="connsiteY28" fmla="*/ 317500 h 889000"/>
              <a:gd name="connsiteX29" fmla="*/ 3784600 w 8064500"/>
              <a:gd name="connsiteY29" fmla="*/ 203200 h 889000"/>
              <a:gd name="connsiteX30" fmla="*/ 3860800 w 8064500"/>
              <a:gd name="connsiteY30" fmla="*/ 355600 h 889000"/>
              <a:gd name="connsiteX31" fmla="*/ 4038600 w 8064500"/>
              <a:gd name="connsiteY31" fmla="*/ 381000 h 889000"/>
              <a:gd name="connsiteX32" fmla="*/ 4445000 w 8064500"/>
              <a:gd name="connsiteY32" fmla="*/ 330200 h 889000"/>
              <a:gd name="connsiteX33" fmla="*/ 4927600 w 8064500"/>
              <a:gd name="connsiteY33" fmla="*/ 127000 h 889000"/>
              <a:gd name="connsiteX34" fmla="*/ 4927600 w 8064500"/>
              <a:gd name="connsiteY34" fmla="*/ 127000 h 889000"/>
              <a:gd name="connsiteX35" fmla="*/ 4978400 w 8064500"/>
              <a:gd name="connsiteY35" fmla="*/ 50800 h 889000"/>
              <a:gd name="connsiteX36" fmla="*/ 5130800 w 8064500"/>
              <a:gd name="connsiteY36" fmla="*/ 152400 h 889000"/>
              <a:gd name="connsiteX37" fmla="*/ 5257800 w 8064500"/>
              <a:gd name="connsiteY37" fmla="*/ 25400 h 889000"/>
              <a:gd name="connsiteX38" fmla="*/ 5384800 w 8064500"/>
              <a:gd name="connsiteY38" fmla="*/ 0 h 889000"/>
              <a:gd name="connsiteX39" fmla="*/ 5499100 w 8064500"/>
              <a:gd name="connsiteY39" fmla="*/ 63500 h 889000"/>
              <a:gd name="connsiteX40" fmla="*/ 5575300 w 8064500"/>
              <a:gd name="connsiteY40" fmla="*/ 139700 h 889000"/>
              <a:gd name="connsiteX41" fmla="*/ 5664200 w 8064500"/>
              <a:gd name="connsiteY41" fmla="*/ 266700 h 889000"/>
              <a:gd name="connsiteX42" fmla="*/ 5778500 w 8064500"/>
              <a:gd name="connsiteY42" fmla="*/ 304800 h 889000"/>
              <a:gd name="connsiteX43" fmla="*/ 5918200 w 8064500"/>
              <a:gd name="connsiteY43" fmla="*/ 444500 h 889000"/>
              <a:gd name="connsiteX44" fmla="*/ 6134100 w 8064500"/>
              <a:gd name="connsiteY44" fmla="*/ 444500 h 889000"/>
              <a:gd name="connsiteX45" fmla="*/ 6134100 w 8064500"/>
              <a:gd name="connsiteY45" fmla="*/ 444500 h 889000"/>
              <a:gd name="connsiteX46" fmla="*/ 6337300 w 8064500"/>
              <a:gd name="connsiteY46" fmla="*/ 457200 h 889000"/>
              <a:gd name="connsiteX47" fmla="*/ 6388100 w 8064500"/>
              <a:gd name="connsiteY47" fmla="*/ 812800 h 889000"/>
              <a:gd name="connsiteX48" fmla="*/ 6400800 w 8064500"/>
              <a:gd name="connsiteY48" fmla="*/ 825500 h 889000"/>
              <a:gd name="connsiteX49" fmla="*/ 6553200 w 8064500"/>
              <a:gd name="connsiteY49" fmla="*/ 508000 h 889000"/>
              <a:gd name="connsiteX50" fmla="*/ 6642100 w 8064500"/>
              <a:gd name="connsiteY50" fmla="*/ 635000 h 889000"/>
              <a:gd name="connsiteX51" fmla="*/ 6807200 w 8064500"/>
              <a:gd name="connsiteY51" fmla="*/ 508000 h 889000"/>
              <a:gd name="connsiteX52" fmla="*/ 6908800 w 8064500"/>
              <a:gd name="connsiteY52" fmla="*/ 546100 h 889000"/>
              <a:gd name="connsiteX53" fmla="*/ 6946900 w 8064500"/>
              <a:gd name="connsiteY53" fmla="*/ 749300 h 889000"/>
              <a:gd name="connsiteX54" fmla="*/ 7073900 w 8064500"/>
              <a:gd name="connsiteY54" fmla="*/ 596900 h 889000"/>
              <a:gd name="connsiteX55" fmla="*/ 7327900 w 8064500"/>
              <a:gd name="connsiteY55" fmla="*/ 508000 h 889000"/>
              <a:gd name="connsiteX56" fmla="*/ 7493000 w 8064500"/>
              <a:gd name="connsiteY56" fmla="*/ 482600 h 889000"/>
              <a:gd name="connsiteX57" fmla="*/ 7734300 w 8064500"/>
              <a:gd name="connsiteY57" fmla="*/ 533400 h 889000"/>
              <a:gd name="connsiteX58" fmla="*/ 7785100 w 8064500"/>
              <a:gd name="connsiteY58" fmla="*/ 584200 h 889000"/>
              <a:gd name="connsiteX59" fmla="*/ 7823200 w 8064500"/>
              <a:gd name="connsiteY59" fmla="*/ 711200 h 889000"/>
              <a:gd name="connsiteX60" fmla="*/ 7835900 w 8064500"/>
              <a:gd name="connsiteY60" fmla="*/ 850900 h 889000"/>
              <a:gd name="connsiteX61" fmla="*/ 7962900 w 8064500"/>
              <a:gd name="connsiteY61" fmla="*/ 876300 h 889000"/>
              <a:gd name="connsiteX62" fmla="*/ 8039100 w 8064500"/>
              <a:gd name="connsiteY62" fmla="*/ 889000 h 889000"/>
              <a:gd name="connsiteX63" fmla="*/ 8064500 w 8064500"/>
              <a:gd name="connsiteY63" fmla="*/ 673100 h 889000"/>
              <a:gd name="connsiteX0" fmla="*/ 127000 w 8064500"/>
              <a:gd name="connsiteY0" fmla="*/ 508000 h 889000"/>
              <a:gd name="connsiteX1" fmla="*/ 0 w 8064500"/>
              <a:gd name="connsiteY1" fmla="*/ 317500 h 889000"/>
              <a:gd name="connsiteX2" fmla="*/ 88900 w 8064500"/>
              <a:gd name="connsiteY2" fmla="*/ 317500 h 889000"/>
              <a:gd name="connsiteX3" fmla="*/ 241300 w 8064500"/>
              <a:gd name="connsiteY3" fmla="*/ 381000 h 889000"/>
              <a:gd name="connsiteX4" fmla="*/ 355600 w 8064500"/>
              <a:gd name="connsiteY4" fmla="*/ 381000 h 889000"/>
              <a:gd name="connsiteX5" fmla="*/ 381000 w 8064500"/>
              <a:gd name="connsiteY5" fmla="*/ 304800 h 889000"/>
              <a:gd name="connsiteX6" fmla="*/ 444500 w 8064500"/>
              <a:gd name="connsiteY6" fmla="*/ 279400 h 889000"/>
              <a:gd name="connsiteX7" fmla="*/ 546100 w 8064500"/>
              <a:gd name="connsiteY7" fmla="*/ 292100 h 889000"/>
              <a:gd name="connsiteX8" fmla="*/ 698500 w 8064500"/>
              <a:gd name="connsiteY8" fmla="*/ 381000 h 889000"/>
              <a:gd name="connsiteX9" fmla="*/ 1206500 w 8064500"/>
              <a:gd name="connsiteY9" fmla="*/ 342900 h 889000"/>
              <a:gd name="connsiteX10" fmla="*/ 1651000 w 8064500"/>
              <a:gd name="connsiteY10" fmla="*/ 406400 h 889000"/>
              <a:gd name="connsiteX11" fmla="*/ 1829519 w 8064500"/>
              <a:gd name="connsiteY11" fmla="*/ 353204 h 889000"/>
              <a:gd name="connsiteX12" fmla="*/ 2019300 w 8064500"/>
              <a:gd name="connsiteY12" fmla="*/ 286349 h 889000"/>
              <a:gd name="connsiteX13" fmla="*/ 2176253 w 8064500"/>
              <a:gd name="connsiteY13" fmla="*/ 281317 h 889000"/>
              <a:gd name="connsiteX14" fmla="*/ 1727200 w 8064500"/>
              <a:gd name="connsiteY14" fmla="*/ 723900 h 889000"/>
              <a:gd name="connsiteX15" fmla="*/ 1790700 w 8064500"/>
              <a:gd name="connsiteY15" fmla="*/ 723900 h 889000"/>
              <a:gd name="connsiteX16" fmla="*/ 1866900 w 8064500"/>
              <a:gd name="connsiteY16" fmla="*/ 660400 h 889000"/>
              <a:gd name="connsiteX17" fmla="*/ 2149176 w 8064500"/>
              <a:gd name="connsiteY17" fmla="*/ 414787 h 889000"/>
              <a:gd name="connsiteX18" fmla="*/ 2209800 w 8064500"/>
              <a:gd name="connsiteY18" fmla="*/ 419100 h 889000"/>
              <a:gd name="connsiteX19" fmla="*/ 2336800 w 8064500"/>
              <a:gd name="connsiteY19" fmla="*/ 546100 h 889000"/>
              <a:gd name="connsiteX20" fmla="*/ 2552700 w 8064500"/>
              <a:gd name="connsiteY20" fmla="*/ 520700 h 889000"/>
              <a:gd name="connsiteX21" fmla="*/ 2641600 w 8064500"/>
              <a:gd name="connsiteY21" fmla="*/ 723900 h 889000"/>
              <a:gd name="connsiteX22" fmla="*/ 2641600 w 8064500"/>
              <a:gd name="connsiteY22" fmla="*/ 723900 h 889000"/>
              <a:gd name="connsiteX23" fmla="*/ 2730500 w 8064500"/>
              <a:gd name="connsiteY23" fmla="*/ 571500 h 889000"/>
              <a:gd name="connsiteX24" fmla="*/ 2857500 w 8064500"/>
              <a:gd name="connsiteY24" fmla="*/ 533400 h 889000"/>
              <a:gd name="connsiteX25" fmla="*/ 3111500 w 8064500"/>
              <a:gd name="connsiteY25" fmla="*/ 457200 h 889000"/>
              <a:gd name="connsiteX26" fmla="*/ 3238500 w 8064500"/>
              <a:gd name="connsiteY26" fmla="*/ 368300 h 889000"/>
              <a:gd name="connsiteX27" fmla="*/ 3517900 w 8064500"/>
              <a:gd name="connsiteY27" fmla="*/ 406400 h 889000"/>
              <a:gd name="connsiteX28" fmla="*/ 3695700 w 8064500"/>
              <a:gd name="connsiteY28" fmla="*/ 317500 h 889000"/>
              <a:gd name="connsiteX29" fmla="*/ 3784600 w 8064500"/>
              <a:gd name="connsiteY29" fmla="*/ 203200 h 889000"/>
              <a:gd name="connsiteX30" fmla="*/ 3860800 w 8064500"/>
              <a:gd name="connsiteY30" fmla="*/ 355600 h 889000"/>
              <a:gd name="connsiteX31" fmla="*/ 4038600 w 8064500"/>
              <a:gd name="connsiteY31" fmla="*/ 381000 h 889000"/>
              <a:gd name="connsiteX32" fmla="*/ 4445000 w 8064500"/>
              <a:gd name="connsiteY32" fmla="*/ 330200 h 889000"/>
              <a:gd name="connsiteX33" fmla="*/ 4927600 w 8064500"/>
              <a:gd name="connsiteY33" fmla="*/ 127000 h 889000"/>
              <a:gd name="connsiteX34" fmla="*/ 4927600 w 8064500"/>
              <a:gd name="connsiteY34" fmla="*/ 127000 h 889000"/>
              <a:gd name="connsiteX35" fmla="*/ 4978400 w 8064500"/>
              <a:gd name="connsiteY35" fmla="*/ 50800 h 889000"/>
              <a:gd name="connsiteX36" fmla="*/ 5130800 w 8064500"/>
              <a:gd name="connsiteY36" fmla="*/ 152400 h 889000"/>
              <a:gd name="connsiteX37" fmla="*/ 5257800 w 8064500"/>
              <a:gd name="connsiteY37" fmla="*/ 25400 h 889000"/>
              <a:gd name="connsiteX38" fmla="*/ 5384800 w 8064500"/>
              <a:gd name="connsiteY38" fmla="*/ 0 h 889000"/>
              <a:gd name="connsiteX39" fmla="*/ 5499100 w 8064500"/>
              <a:gd name="connsiteY39" fmla="*/ 63500 h 889000"/>
              <a:gd name="connsiteX40" fmla="*/ 5575300 w 8064500"/>
              <a:gd name="connsiteY40" fmla="*/ 139700 h 889000"/>
              <a:gd name="connsiteX41" fmla="*/ 5664200 w 8064500"/>
              <a:gd name="connsiteY41" fmla="*/ 266700 h 889000"/>
              <a:gd name="connsiteX42" fmla="*/ 5778500 w 8064500"/>
              <a:gd name="connsiteY42" fmla="*/ 304800 h 889000"/>
              <a:gd name="connsiteX43" fmla="*/ 5918200 w 8064500"/>
              <a:gd name="connsiteY43" fmla="*/ 444500 h 889000"/>
              <a:gd name="connsiteX44" fmla="*/ 6134100 w 8064500"/>
              <a:gd name="connsiteY44" fmla="*/ 444500 h 889000"/>
              <a:gd name="connsiteX45" fmla="*/ 6134100 w 8064500"/>
              <a:gd name="connsiteY45" fmla="*/ 444500 h 889000"/>
              <a:gd name="connsiteX46" fmla="*/ 6337300 w 8064500"/>
              <a:gd name="connsiteY46" fmla="*/ 457200 h 889000"/>
              <a:gd name="connsiteX47" fmla="*/ 6388100 w 8064500"/>
              <a:gd name="connsiteY47" fmla="*/ 812800 h 889000"/>
              <a:gd name="connsiteX48" fmla="*/ 6400800 w 8064500"/>
              <a:gd name="connsiteY48" fmla="*/ 825500 h 889000"/>
              <a:gd name="connsiteX49" fmla="*/ 6553200 w 8064500"/>
              <a:gd name="connsiteY49" fmla="*/ 508000 h 889000"/>
              <a:gd name="connsiteX50" fmla="*/ 6642100 w 8064500"/>
              <a:gd name="connsiteY50" fmla="*/ 635000 h 889000"/>
              <a:gd name="connsiteX51" fmla="*/ 6807200 w 8064500"/>
              <a:gd name="connsiteY51" fmla="*/ 508000 h 889000"/>
              <a:gd name="connsiteX52" fmla="*/ 6908800 w 8064500"/>
              <a:gd name="connsiteY52" fmla="*/ 546100 h 889000"/>
              <a:gd name="connsiteX53" fmla="*/ 6946900 w 8064500"/>
              <a:gd name="connsiteY53" fmla="*/ 749300 h 889000"/>
              <a:gd name="connsiteX54" fmla="*/ 7073900 w 8064500"/>
              <a:gd name="connsiteY54" fmla="*/ 596900 h 889000"/>
              <a:gd name="connsiteX55" fmla="*/ 7327900 w 8064500"/>
              <a:gd name="connsiteY55" fmla="*/ 508000 h 889000"/>
              <a:gd name="connsiteX56" fmla="*/ 7493000 w 8064500"/>
              <a:gd name="connsiteY56" fmla="*/ 482600 h 889000"/>
              <a:gd name="connsiteX57" fmla="*/ 7734300 w 8064500"/>
              <a:gd name="connsiteY57" fmla="*/ 533400 h 889000"/>
              <a:gd name="connsiteX58" fmla="*/ 7785100 w 8064500"/>
              <a:gd name="connsiteY58" fmla="*/ 584200 h 889000"/>
              <a:gd name="connsiteX59" fmla="*/ 7823200 w 8064500"/>
              <a:gd name="connsiteY59" fmla="*/ 711200 h 889000"/>
              <a:gd name="connsiteX60" fmla="*/ 7835900 w 8064500"/>
              <a:gd name="connsiteY60" fmla="*/ 850900 h 889000"/>
              <a:gd name="connsiteX61" fmla="*/ 7962900 w 8064500"/>
              <a:gd name="connsiteY61" fmla="*/ 876300 h 889000"/>
              <a:gd name="connsiteX62" fmla="*/ 8039100 w 8064500"/>
              <a:gd name="connsiteY62" fmla="*/ 889000 h 889000"/>
              <a:gd name="connsiteX63" fmla="*/ 8064500 w 8064500"/>
              <a:gd name="connsiteY63" fmla="*/ 673100 h 889000"/>
              <a:gd name="connsiteX0" fmla="*/ 127000 w 8064500"/>
              <a:gd name="connsiteY0" fmla="*/ 508000 h 889000"/>
              <a:gd name="connsiteX1" fmla="*/ 0 w 8064500"/>
              <a:gd name="connsiteY1" fmla="*/ 317500 h 889000"/>
              <a:gd name="connsiteX2" fmla="*/ 88900 w 8064500"/>
              <a:gd name="connsiteY2" fmla="*/ 317500 h 889000"/>
              <a:gd name="connsiteX3" fmla="*/ 241300 w 8064500"/>
              <a:gd name="connsiteY3" fmla="*/ 381000 h 889000"/>
              <a:gd name="connsiteX4" fmla="*/ 355600 w 8064500"/>
              <a:gd name="connsiteY4" fmla="*/ 381000 h 889000"/>
              <a:gd name="connsiteX5" fmla="*/ 381000 w 8064500"/>
              <a:gd name="connsiteY5" fmla="*/ 304800 h 889000"/>
              <a:gd name="connsiteX6" fmla="*/ 444500 w 8064500"/>
              <a:gd name="connsiteY6" fmla="*/ 279400 h 889000"/>
              <a:gd name="connsiteX7" fmla="*/ 546100 w 8064500"/>
              <a:gd name="connsiteY7" fmla="*/ 292100 h 889000"/>
              <a:gd name="connsiteX8" fmla="*/ 698500 w 8064500"/>
              <a:gd name="connsiteY8" fmla="*/ 381000 h 889000"/>
              <a:gd name="connsiteX9" fmla="*/ 1206500 w 8064500"/>
              <a:gd name="connsiteY9" fmla="*/ 342900 h 889000"/>
              <a:gd name="connsiteX10" fmla="*/ 1651000 w 8064500"/>
              <a:gd name="connsiteY10" fmla="*/ 406400 h 889000"/>
              <a:gd name="connsiteX11" fmla="*/ 1829519 w 8064500"/>
              <a:gd name="connsiteY11" fmla="*/ 353204 h 889000"/>
              <a:gd name="connsiteX12" fmla="*/ 2019300 w 8064500"/>
              <a:gd name="connsiteY12" fmla="*/ 286349 h 889000"/>
              <a:gd name="connsiteX13" fmla="*/ 2176253 w 8064500"/>
              <a:gd name="connsiteY13" fmla="*/ 281317 h 889000"/>
              <a:gd name="connsiteX14" fmla="*/ 1727200 w 8064500"/>
              <a:gd name="connsiteY14" fmla="*/ 723900 h 889000"/>
              <a:gd name="connsiteX15" fmla="*/ 1790700 w 8064500"/>
              <a:gd name="connsiteY15" fmla="*/ 723900 h 889000"/>
              <a:gd name="connsiteX16" fmla="*/ 1866900 w 8064500"/>
              <a:gd name="connsiteY16" fmla="*/ 660400 h 889000"/>
              <a:gd name="connsiteX17" fmla="*/ 2149176 w 8064500"/>
              <a:gd name="connsiteY17" fmla="*/ 414787 h 889000"/>
              <a:gd name="connsiteX18" fmla="*/ 2209800 w 8064500"/>
              <a:gd name="connsiteY18" fmla="*/ 419100 h 889000"/>
              <a:gd name="connsiteX19" fmla="*/ 2336800 w 8064500"/>
              <a:gd name="connsiteY19" fmla="*/ 546100 h 889000"/>
              <a:gd name="connsiteX20" fmla="*/ 2552700 w 8064500"/>
              <a:gd name="connsiteY20" fmla="*/ 520700 h 889000"/>
              <a:gd name="connsiteX21" fmla="*/ 2641600 w 8064500"/>
              <a:gd name="connsiteY21" fmla="*/ 723900 h 889000"/>
              <a:gd name="connsiteX22" fmla="*/ 2641600 w 8064500"/>
              <a:gd name="connsiteY22" fmla="*/ 723900 h 889000"/>
              <a:gd name="connsiteX23" fmla="*/ 2730500 w 8064500"/>
              <a:gd name="connsiteY23" fmla="*/ 571500 h 889000"/>
              <a:gd name="connsiteX24" fmla="*/ 2857500 w 8064500"/>
              <a:gd name="connsiteY24" fmla="*/ 533400 h 889000"/>
              <a:gd name="connsiteX25" fmla="*/ 3111500 w 8064500"/>
              <a:gd name="connsiteY25" fmla="*/ 457200 h 889000"/>
              <a:gd name="connsiteX26" fmla="*/ 3238500 w 8064500"/>
              <a:gd name="connsiteY26" fmla="*/ 368300 h 889000"/>
              <a:gd name="connsiteX27" fmla="*/ 3517900 w 8064500"/>
              <a:gd name="connsiteY27" fmla="*/ 406400 h 889000"/>
              <a:gd name="connsiteX28" fmla="*/ 3695700 w 8064500"/>
              <a:gd name="connsiteY28" fmla="*/ 317500 h 889000"/>
              <a:gd name="connsiteX29" fmla="*/ 3784600 w 8064500"/>
              <a:gd name="connsiteY29" fmla="*/ 203200 h 889000"/>
              <a:gd name="connsiteX30" fmla="*/ 3860800 w 8064500"/>
              <a:gd name="connsiteY30" fmla="*/ 355600 h 889000"/>
              <a:gd name="connsiteX31" fmla="*/ 4038600 w 8064500"/>
              <a:gd name="connsiteY31" fmla="*/ 381000 h 889000"/>
              <a:gd name="connsiteX32" fmla="*/ 4445000 w 8064500"/>
              <a:gd name="connsiteY32" fmla="*/ 330200 h 889000"/>
              <a:gd name="connsiteX33" fmla="*/ 4927600 w 8064500"/>
              <a:gd name="connsiteY33" fmla="*/ 127000 h 889000"/>
              <a:gd name="connsiteX34" fmla="*/ 4927600 w 8064500"/>
              <a:gd name="connsiteY34" fmla="*/ 127000 h 889000"/>
              <a:gd name="connsiteX35" fmla="*/ 4978400 w 8064500"/>
              <a:gd name="connsiteY35" fmla="*/ 50800 h 889000"/>
              <a:gd name="connsiteX36" fmla="*/ 5130800 w 8064500"/>
              <a:gd name="connsiteY36" fmla="*/ 152400 h 889000"/>
              <a:gd name="connsiteX37" fmla="*/ 5257800 w 8064500"/>
              <a:gd name="connsiteY37" fmla="*/ 25400 h 889000"/>
              <a:gd name="connsiteX38" fmla="*/ 5384800 w 8064500"/>
              <a:gd name="connsiteY38" fmla="*/ 0 h 889000"/>
              <a:gd name="connsiteX39" fmla="*/ 5499100 w 8064500"/>
              <a:gd name="connsiteY39" fmla="*/ 63500 h 889000"/>
              <a:gd name="connsiteX40" fmla="*/ 5575300 w 8064500"/>
              <a:gd name="connsiteY40" fmla="*/ 139700 h 889000"/>
              <a:gd name="connsiteX41" fmla="*/ 5664200 w 8064500"/>
              <a:gd name="connsiteY41" fmla="*/ 266700 h 889000"/>
              <a:gd name="connsiteX42" fmla="*/ 5778500 w 8064500"/>
              <a:gd name="connsiteY42" fmla="*/ 304800 h 889000"/>
              <a:gd name="connsiteX43" fmla="*/ 5918200 w 8064500"/>
              <a:gd name="connsiteY43" fmla="*/ 444500 h 889000"/>
              <a:gd name="connsiteX44" fmla="*/ 6134100 w 8064500"/>
              <a:gd name="connsiteY44" fmla="*/ 444500 h 889000"/>
              <a:gd name="connsiteX45" fmla="*/ 6134100 w 8064500"/>
              <a:gd name="connsiteY45" fmla="*/ 444500 h 889000"/>
              <a:gd name="connsiteX46" fmla="*/ 6337300 w 8064500"/>
              <a:gd name="connsiteY46" fmla="*/ 457200 h 889000"/>
              <a:gd name="connsiteX47" fmla="*/ 6388100 w 8064500"/>
              <a:gd name="connsiteY47" fmla="*/ 812800 h 889000"/>
              <a:gd name="connsiteX48" fmla="*/ 6400800 w 8064500"/>
              <a:gd name="connsiteY48" fmla="*/ 825500 h 889000"/>
              <a:gd name="connsiteX49" fmla="*/ 6553200 w 8064500"/>
              <a:gd name="connsiteY49" fmla="*/ 508000 h 889000"/>
              <a:gd name="connsiteX50" fmla="*/ 6642100 w 8064500"/>
              <a:gd name="connsiteY50" fmla="*/ 635000 h 889000"/>
              <a:gd name="connsiteX51" fmla="*/ 6807200 w 8064500"/>
              <a:gd name="connsiteY51" fmla="*/ 508000 h 889000"/>
              <a:gd name="connsiteX52" fmla="*/ 6908800 w 8064500"/>
              <a:gd name="connsiteY52" fmla="*/ 546100 h 889000"/>
              <a:gd name="connsiteX53" fmla="*/ 6946900 w 8064500"/>
              <a:gd name="connsiteY53" fmla="*/ 749300 h 889000"/>
              <a:gd name="connsiteX54" fmla="*/ 7073900 w 8064500"/>
              <a:gd name="connsiteY54" fmla="*/ 596900 h 889000"/>
              <a:gd name="connsiteX55" fmla="*/ 7327900 w 8064500"/>
              <a:gd name="connsiteY55" fmla="*/ 508000 h 889000"/>
              <a:gd name="connsiteX56" fmla="*/ 7493000 w 8064500"/>
              <a:gd name="connsiteY56" fmla="*/ 482600 h 889000"/>
              <a:gd name="connsiteX57" fmla="*/ 7734300 w 8064500"/>
              <a:gd name="connsiteY57" fmla="*/ 533400 h 889000"/>
              <a:gd name="connsiteX58" fmla="*/ 7785100 w 8064500"/>
              <a:gd name="connsiteY58" fmla="*/ 584200 h 889000"/>
              <a:gd name="connsiteX59" fmla="*/ 7823200 w 8064500"/>
              <a:gd name="connsiteY59" fmla="*/ 711200 h 889000"/>
              <a:gd name="connsiteX60" fmla="*/ 7835900 w 8064500"/>
              <a:gd name="connsiteY60" fmla="*/ 850900 h 889000"/>
              <a:gd name="connsiteX61" fmla="*/ 7962900 w 8064500"/>
              <a:gd name="connsiteY61" fmla="*/ 876300 h 889000"/>
              <a:gd name="connsiteX62" fmla="*/ 8039100 w 8064500"/>
              <a:gd name="connsiteY62" fmla="*/ 889000 h 889000"/>
              <a:gd name="connsiteX63" fmla="*/ 8064500 w 8064500"/>
              <a:gd name="connsiteY63" fmla="*/ 673100 h 889000"/>
              <a:gd name="connsiteX0" fmla="*/ 127000 w 8064500"/>
              <a:gd name="connsiteY0" fmla="*/ 508000 h 889000"/>
              <a:gd name="connsiteX1" fmla="*/ 0 w 8064500"/>
              <a:gd name="connsiteY1" fmla="*/ 317500 h 889000"/>
              <a:gd name="connsiteX2" fmla="*/ 88900 w 8064500"/>
              <a:gd name="connsiteY2" fmla="*/ 317500 h 889000"/>
              <a:gd name="connsiteX3" fmla="*/ 241300 w 8064500"/>
              <a:gd name="connsiteY3" fmla="*/ 381000 h 889000"/>
              <a:gd name="connsiteX4" fmla="*/ 355600 w 8064500"/>
              <a:gd name="connsiteY4" fmla="*/ 381000 h 889000"/>
              <a:gd name="connsiteX5" fmla="*/ 381000 w 8064500"/>
              <a:gd name="connsiteY5" fmla="*/ 304800 h 889000"/>
              <a:gd name="connsiteX6" fmla="*/ 444500 w 8064500"/>
              <a:gd name="connsiteY6" fmla="*/ 279400 h 889000"/>
              <a:gd name="connsiteX7" fmla="*/ 546100 w 8064500"/>
              <a:gd name="connsiteY7" fmla="*/ 292100 h 889000"/>
              <a:gd name="connsiteX8" fmla="*/ 698500 w 8064500"/>
              <a:gd name="connsiteY8" fmla="*/ 381000 h 889000"/>
              <a:gd name="connsiteX9" fmla="*/ 1206500 w 8064500"/>
              <a:gd name="connsiteY9" fmla="*/ 342900 h 889000"/>
              <a:gd name="connsiteX10" fmla="*/ 1651000 w 8064500"/>
              <a:gd name="connsiteY10" fmla="*/ 406400 h 889000"/>
              <a:gd name="connsiteX11" fmla="*/ 1829519 w 8064500"/>
              <a:gd name="connsiteY11" fmla="*/ 353204 h 889000"/>
              <a:gd name="connsiteX12" fmla="*/ 2019300 w 8064500"/>
              <a:gd name="connsiteY12" fmla="*/ 286349 h 889000"/>
              <a:gd name="connsiteX13" fmla="*/ 2176253 w 8064500"/>
              <a:gd name="connsiteY13" fmla="*/ 281317 h 889000"/>
              <a:gd name="connsiteX14" fmla="*/ 1727200 w 8064500"/>
              <a:gd name="connsiteY14" fmla="*/ 723900 h 889000"/>
              <a:gd name="connsiteX15" fmla="*/ 1790700 w 8064500"/>
              <a:gd name="connsiteY15" fmla="*/ 723900 h 889000"/>
              <a:gd name="connsiteX16" fmla="*/ 2149176 w 8064500"/>
              <a:gd name="connsiteY16" fmla="*/ 414787 h 889000"/>
              <a:gd name="connsiteX17" fmla="*/ 2209800 w 8064500"/>
              <a:gd name="connsiteY17" fmla="*/ 419100 h 889000"/>
              <a:gd name="connsiteX18" fmla="*/ 2336800 w 8064500"/>
              <a:gd name="connsiteY18" fmla="*/ 546100 h 889000"/>
              <a:gd name="connsiteX19" fmla="*/ 2552700 w 8064500"/>
              <a:gd name="connsiteY19" fmla="*/ 520700 h 889000"/>
              <a:gd name="connsiteX20" fmla="*/ 2641600 w 8064500"/>
              <a:gd name="connsiteY20" fmla="*/ 723900 h 889000"/>
              <a:gd name="connsiteX21" fmla="*/ 2641600 w 8064500"/>
              <a:gd name="connsiteY21" fmla="*/ 723900 h 889000"/>
              <a:gd name="connsiteX22" fmla="*/ 2730500 w 8064500"/>
              <a:gd name="connsiteY22" fmla="*/ 571500 h 889000"/>
              <a:gd name="connsiteX23" fmla="*/ 2857500 w 8064500"/>
              <a:gd name="connsiteY23" fmla="*/ 533400 h 889000"/>
              <a:gd name="connsiteX24" fmla="*/ 3111500 w 8064500"/>
              <a:gd name="connsiteY24" fmla="*/ 457200 h 889000"/>
              <a:gd name="connsiteX25" fmla="*/ 3238500 w 8064500"/>
              <a:gd name="connsiteY25" fmla="*/ 368300 h 889000"/>
              <a:gd name="connsiteX26" fmla="*/ 3517900 w 8064500"/>
              <a:gd name="connsiteY26" fmla="*/ 406400 h 889000"/>
              <a:gd name="connsiteX27" fmla="*/ 3695700 w 8064500"/>
              <a:gd name="connsiteY27" fmla="*/ 317500 h 889000"/>
              <a:gd name="connsiteX28" fmla="*/ 3784600 w 8064500"/>
              <a:gd name="connsiteY28" fmla="*/ 203200 h 889000"/>
              <a:gd name="connsiteX29" fmla="*/ 3860800 w 8064500"/>
              <a:gd name="connsiteY29" fmla="*/ 355600 h 889000"/>
              <a:gd name="connsiteX30" fmla="*/ 4038600 w 8064500"/>
              <a:gd name="connsiteY30" fmla="*/ 381000 h 889000"/>
              <a:gd name="connsiteX31" fmla="*/ 4445000 w 8064500"/>
              <a:gd name="connsiteY31" fmla="*/ 330200 h 889000"/>
              <a:gd name="connsiteX32" fmla="*/ 4927600 w 8064500"/>
              <a:gd name="connsiteY32" fmla="*/ 127000 h 889000"/>
              <a:gd name="connsiteX33" fmla="*/ 4927600 w 8064500"/>
              <a:gd name="connsiteY33" fmla="*/ 127000 h 889000"/>
              <a:gd name="connsiteX34" fmla="*/ 4978400 w 8064500"/>
              <a:gd name="connsiteY34" fmla="*/ 50800 h 889000"/>
              <a:gd name="connsiteX35" fmla="*/ 5130800 w 8064500"/>
              <a:gd name="connsiteY35" fmla="*/ 152400 h 889000"/>
              <a:gd name="connsiteX36" fmla="*/ 5257800 w 8064500"/>
              <a:gd name="connsiteY36" fmla="*/ 25400 h 889000"/>
              <a:gd name="connsiteX37" fmla="*/ 5384800 w 8064500"/>
              <a:gd name="connsiteY37" fmla="*/ 0 h 889000"/>
              <a:gd name="connsiteX38" fmla="*/ 5499100 w 8064500"/>
              <a:gd name="connsiteY38" fmla="*/ 63500 h 889000"/>
              <a:gd name="connsiteX39" fmla="*/ 5575300 w 8064500"/>
              <a:gd name="connsiteY39" fmla="*/ 139700 h 889000"/>
              <a:gd name="connsiteX40" fmla="*/ 5664200 w 8064500"/>
              <a:gd name="connsiteY40" fmla="*/ 266700 h 889000"/>
              <a:gd name="connsiteX41" fmla="*/ 5778500 w 8064500"/>
              <a:gd name="connsiteY41" fmla="*/ 304800 h 889000"/>
              <a:gd name="connsiteX42" fmla="*/ 5918200 w 8064500"/>
              <a:gd name="connsiteY42" fmla="*/ 444500 h 889000"/>
              <a:gd name="connsiteX43" fmla="*/ 6134100 w 8064500"/>
              <a:gd name="connsiteY43" fmla="*/ 444500 h 889000"/>
              <a:gd name="connsiteX44" fmla="*/ 6134100 w 8064500"/>
              <a:gd name="connsiteY44" fmla="*/ 444500 h 889000"/>
              <a:gd name="connsiteX45" fmla="*/ 6337300 w 8064500"/>
              <a:gd name="connsiteY45" fmla="*/ 457200 h 889000"/>
              <a:gd name="connsiteX46" fmla="*/ 6388100 w 8064500"/>
              <a:gd name="connsiteY46" fmla="*/ 812800 h 889000"/>
              <a:gd name="connsiteX47" fmla="*/ 6400800 w 8064500"/>
              <a:gd name="connsiteY47" fmla="*/ 825500 h 889000"/>
              <a:gd name="connsiteX48" fmla="*/ 6553200 w 8064500"/>
              <a:gd name="connsiteY48" fmla="*/ 508000 h 889000"/>
              <a:gd name="connsiteX49" fmla="*/ 6642100 w 8064500"/>
              <a:gd name="connsiteY49" fmla="*/ 635000 h 889000"/>
              <a:gd name="connsiteX50" fmla="*/ 6807200 w 8064500"/>
              <a:gd name="connsiteY50" fmla="*/ 508000 h 889000"/>
              <a:gd name="connsiteX51" fmla="*/ 6908800 w 8064500"/>
              <a:gd name="connsiteY51" fmla="*/ 546100 h 889000"/>
              <a:gd name="connsiteX52" fmla="*/ 6946900 w 8064500"/>
              <a:gd name="connsiteY52" fmla="*/ 749300 h 889000"/>
              <a:gd name="connsiteX53" fmla="*/ 7073900 w 8064500"/>
              <a:gd name="connsiteY53" fmla="*/ 596900 h 889000"/>
              <a:gd name="connsiteX54" fmla="*/ 7327900 w 8064500"/>
              <a:gd name="connsiteY54" fmla="*/ 508000 h 889000"/>
              <a:gd name="connsiteX55" fmla="*/ 7493000 w 8064500"/>
              <a:gd name="connsiteY55" fmla="*/ 482600 h 889000"/>
              <a:gd name="connsiteX56" fmla="*/ 7734300 w 8064500"/>
              <a:gd name="connsiteY56" fmla="*/ 533400 h 889000"/>
              <a:gd name="connsiteX57" fmla="*/ 7785100 w 8064500"/>
              <a:gd name="connsiteY57" fmla="*/ 584200 h 889000"/>
              <a:gd name="connsiteX58" fmla="*/ 7823200 w 8064500"/>
              <a:gd name="connsiteY58" fmla="*/ 711200 h 889000"/>
              <a:gd name="connsiteX59" fmla="*/ 7835900 w 8064500"/>
              <a:gd name="connsiteY59" fmla="*/ 850900 h 889000"/>
              <a:gd name="connsiteX60" fmla="*/ 7962900 w 8064500"/>
              <a:gd name="connsiteY60" fmla="*/ 876300 h 889000"/>
              <a:gd name="connsiteX61" fmla="*/ 8039100 w 8064500"/>
              <a:gd name="connsiteY61" fmla="*/ 889000 h 889000"/>
              <a:gd name="connsiteX62" fmla="*/ 8064500 w 8064500"/>
              <a:gd name="connsiteY62" fmla="*/ 673100 h 889000"/>
              <a:gd name="connsiteX0" fmla="*/ 127000 w 8064500"/>
              <a:gd name="connsiteY0" fmla="*/ 508000 h 889000"/>
              <a:gd name="connsiteX1" fmla="*/ 0 w 8064500"/>
              <a:gd name="connsiteY1" fmla="*/ 317500 h 889000"/>
              <a:gd name="connsiteX2" fmla="*/ 88900 w 8064500"/>
              <a:gd name="connsiteY2" fmla="*/ 317500 h 889000"/>
              <a:gd name="connsiteX3" fmla="*/ 241300 w 8064500"/>
              <a:gd name="connsiteY3" fmla="*/ 381000 h 889000"/>
              <a:gd name="connsiteX4" fmla="*/ 355600 w 8064500"/>
              <a:gd name="connsiteY4" fmla="*/ 381000 h 889000"/>
              <a:gd name="connsiteX5" fmla="*/ 381000 w 8064500"/>
              <a:gd name="connsiteY5" fmla="*/ 304800 h 889000"/>
              <a:gd name="connsiteX6" fmla="*/ 444500 w 8064500"/>
              <a:gd name="connsiteY6" fmla="*/ 279400 h 889000"/>
              <a:gd name="connsiteX7" fmla="*/ 546100 w 8064500"/>
              <a:gd name="connsiteY7" fmla="*/ 292100 h 889000"/>
              <a:gd name="connsiteX8" fmla="*/ 698500 w 8064500"/>
              <a:gd name="connsiteY8" fmla="*/ 381000 h 889000"/>
              <a:gd name="connsiteX9" fmla="*/ 1206500 w 8064500"/>
              <a:gd name="connsiteY9" fmla="*/ 342900 h 889000"/>
              <a:gd name="connsiteX10" fmla="*/ 1651000 w 8064500"/>
              <a:gd name="connsiteY10" fmla="*/ 406400 h 889000"/>
              <a:gd name="connsiteX11" fmla="*/ 1829519 w 8064500"/>
              <a:gd name="connsiteY11" fmla="*/ 353204 h 889000"/>
              <a:gd name="connsiteX12" fmla="*/ 2019300 w 8064500"/>
              <a:gd name="connsiteY12" fmla="*/ 286349 h 889000"/>
              <a:gd name="connsiteX13" fmla="*/ 2176253 w 8064500"/>
              <a:gd name="connsiteY13" fmla="*/ 281317 h 889000"/>
              <a:gd name="connsiteX14" fmla="*/ 1727200 w 8064500"/>
              <a:gd name="connsiteY14" fmla="*/ 723900 h 889000"/>
              <a:gd name="connsiteX15" fmla="*/ 2149176 w 8064500"/>
              <a:gd name="connsiteY15" fmla="*/ 414787 h 889000"/>
              <a:gd name="connsiteX16" fmla="*/ 2209800 w 8064500"/>
              <a:gd name="connsiteY16" fmla="*/ 419100 h 889000"/>
              <a:gd name="connsiteX17" fmla="*/ 2336800 w 8064500"/>
              <a:gd name="connsiteY17" fmla="*/ 546100 h 889000"/>
              <a:gd name="connsiteX18" fmla="*/ 2552700 w 8064500"/>
              <a:gd name="connsiteY18" fmla="*/ 520700 h 889000"/>
              <a:gd name="connsiteX19" fmla="*/ 2641600 w 8064500"/>
              <a:gd name="connsiteY19" fmla="*/ 723900 h 889000"/>
              <a:gd name="connsiteX20" fmla="*/ 2641600 w 8064500"/>
              <a:gd name="connsiteY20" fmla="*/ 723900 h 889000"/>
              <a:gd name="connsiteX21" fmla="*/ 2730500 w 8064500"/>
              <a:gd name="connsiteY21" fmla="*/ 571500 h 889000"/>
              <a:gd name="connsiteX22" fmla="*/ 2857500 w 8064500"/>
              <a:gd name="connsiteY22" fmla="*/ 533400 h 889000"/>
              <a:gd name="connsiteX23" fmla="*/ 3111500 w 8064500"/>
              <a:gd name="connsiteY23" fmla="*/ 457200 h 889000"/>
              <a:gd name="connsiteX24" fmla="*/ 3238500 w 8064500"/>
              <a:gd name="connsiteY24" fmla="*/ 368300 h 889000"/>
              <a:gd name="connsiteX25" fmla="*/ 3517900 w 8064500"/>
              <a:gd name="connsiteY25" fmla="*/ 406400 h 889000"/>
              <a:gd name="connsiteX26" fmla="*/ 3695700 w 8064500"/>
              <a:gd name="connsiteY26" fmla="*/ 317500 h 889000"/>
              <a:gd name="connsiteX27" fmla="*/ 3784600 w 8064500"/>
              <a:gd name="connsiteY27" fmla="*/ 203200 h 889000"/>
              <a:gd name="connsiteX28" fmla="*/ 3860800 w 8064500"/>
              <a:gd name="connsiteY28" fmla="*/ 355600 h 889000"/>
              <a:gd name="connsiteX29" fmla="*/ 4038600 w 8064500"/>
              <a:gd name="connsiteY29" fmla="*/ 381000 h 889000"/>
              <a:gd name="connsiteX30" fmla="*/ 4445000 w 8064500"/>
              <a:gd name="connsiteY30" fmla="*/ 330200 h 889000"/>
              <a:gd name="connsiteX31" fmla="*/ 4927600 w 8064500"/>
              <a:gd name="connsiteY31" fmla="*/ 127000 h 889000"/>
              <a:gd name="connsiteX32" fmla="*/ 4927600 w 8064500"/>
              <a:gd name="connsiteY32" fmla="*/ 127000 h 889000"/>
              <a:gd name="connsiteX33" fmla="*/ 4978400 w 8064500"/>
              <a:gd name="connsiteY33" fmla="*/ 50800 h 889000"/>
              <a:gd name="connsiteX34" fmla="*/ 5130800 w 8064500"/>
              <a:gd name="connsiteY34" fmla="*/ 152400 h 889000"/>
              <a:gd name="connsiteX35" fmla="*/ 5257800 w 8064500"/>
              <a:gd name="connsiteY35" fmla="*/ 25400 h 889000"/>
              <a:gd name="connsiteX36" fmla="*/ 5384800 w 8064500"/>
              <a:gd name="connsiteY36" fmla="*/ 0 h 889000"/>
              <a:gd name="connsiteX37" fmla="*/ 5499100 w 8064500"/>
              <a:gd name="connsiteY37" fmla="*/ 63500 h 889000"/>
              <a:gd name="connsiteX38" fmla="*/ 5575300 w 8064500"/>
              <a:gd name="connsiteY38" fmla="*/ 139700 h 889000"/>
              <a:gd name="connsiteX39" fmla="*/ 5664200 w 8064500"/>
              <a:gd name="connsiteY39" fmla="*/ 266700 h 889000"/>
              <a:gd name="connsiteX40" fmla="*/ 5778500 w 8064500"/>
              <a:gd name="connsiteY40" fmla="*/ 304800 h 889000"/>
              <a:gd name="connsiteX41" fmla="*/ 5918200 w 8064500"/>
              <a:gd name="connsiteY41" fmla="*/ 444500 h 889000"/>
              <a:gd name="connsiteX42" fmla="*/ 6134100 w 8064500"/>
              <a:gd name="connsiteY42" fmla="*/ 444500 h 889000"/>
              <a:gd name="connsiteX43" fmla="*/ 6134100 w 8064500"/>
              <a:gd name="connsiteY43" fmla="*/ 444500 h 889000"/>
              <a:gd name="connsiteX44" fmla="*/ 6337300 w 8064500"/>
              <a:gd name="connsiteY44" fmla="*/ 457200 h 889000"/>
              <a:gd name="connsiteX45" fmla="*/ 6388100 w 8064500"/>
              <a:gd name="connsiteY45" fmla="*/ 812800 h 889000"/>
              <a:gd name="connsiteX46" fmla="*/ 6400800 w 8064500"/>
              <a:gd name="connsiteY46" fmla="*/ 825500 h 889000"/>
              <a:gd name="connsiteX47" fmla="*/ 6553200 w 8064500"/>
              <a:gd name="connsiteY47" fmla="*/ 508000 h 889000"/>
              <a:gd name="connsiteX48" fmla="*/ 6642100 w 8064500"/>
              <a:gd name="connsiteY48" fmla="*/ 635000 h 889000"/>
              <a:gd name="connsiteX49" fmla="*/ 6807200 w 8064500"/>
              <a:gd name="connsiteY49" fmla="*/ 508000 h 889000"/>
              <a:gd name="connsiteX50" fmla="*/ 6908800 w 8064500"/>
              <a:gd name="connsiteY50" fmla="*/ 546100 h 889000"/>
              <a:gd name="connsiteX51" fmla="*/ 6946900 w 8064500"/>
              <a:gd name="connsiteY51" fmla="*/ 749300 h 889000"/>
              <a:gd name="connsiteX52" fmla="*/ 7073900 w 8064500"/>
              <a:gd name="connsiteY52" fmla="*/ 596900 h 889000"/>
              <a:gd name="connsiteX53" fmla="*/ 7327900 w 8064500"/>
              <a:gd name="connsiteY53" fmla="*/ 508000 h 889000"/>
              <a:gd name="connsiteX54" fmla="*/ 7493000 w 8064500"/>
              <a:gd name="connsiteY54" fmla="*/ 482600 h 889000"/>
              <a:gd name="connsiteX55" fmla="*/ 7734300 w 8064500"/>
              <a:gd name="connsiteY55" fmla="*/ 533400 h 889000"/>
              <a:gd name="connsiteX56" fmla="*/ 7785100 w 8064500"/>
              <a:gd name="connsiteY56" fmla="*/ 584200 h 889000"/>
              <a:gd name="connsiteX57" fmla="*/ 7823200 w 8064500"/>
              <a:gd name="connsiteY57" fmla="*/ 711200 h 889000"/>
              <a:gd name="connsiteX58" fmla="*/ 7835900 w 8064500"/>
              <a:gd name="connsiteY58" fmla="*/ 850900 h 889000"/>
              <a:gd name="connsiteX59" fmla="*/ 7962900 w 8064500"/>
              <a:gd name="connsiteY59" fmla="*/ 876300 h 889000"/>
              <a:gd name="connsiteX60" fmla="*/ 8039100 w 8064500"/>
              <a:gd name="connsiteY60" fmla="*/ 889000 h 889000"/>
              <a:gd name="connsiteX61" fmla="*/ 8064500 w 8064500"/>
              <a:gd name="connsiteY61" fmla="*/ 673100 h 889000"/>
              <a:gd name="connsiteX0" fmla="*/ 127000 w 8064500"/>
              <a:gd name="connsiteY0" fmla="*/ 508000 h 889000"/>
              <a:gd name="connsiteX1" fmla="*/ 0 w 8064500"/>
              <a:gd name="connsiteY1" fmla="*/ 317500 h 889000"/>
              <a:gd name="connsiteX2" fmla="*/ 88900 w 8064500"/>
              <a:gd name="connsiteY2" fmla="*/ 317500 h 889000"/>
              <a:gd name="connsiteX3" fmla="*/ 241300 w 8064500"/>
              <a:gd name="connsiteY3" fmla="*/ 381000 h 889000"/>
              <a:gd name="connsiteX4" fmla="*/ 355600 w 8064500"/>
              <a:gd name="connsiteY4" fmla="*/ 381000 h 889000"/>
              <a:gd name="connsiteX5" fmla="*/ 381000 w 8064500"/>
              <a:gd name="connsiteY5" fmla="*/ 304800 h 889000"/>
              <a:gd name="connsiteX6" fmla="*/ 444500 w 8064500"/>
              <a:gd name="connsiteY6" fmla="*/ 279400 h 889000"/>
              <a:gd name="connsiteX7" fmla="*/ 546100 w 8064500"/>
              <a:gd name="connsiteY7" fmla="*/ 292100 h 889000"/>
              <a:gd name="connsiteX8" fmla="*/ 698500 w 8064500"/>
              <a:gd name="connsiteY8" fmla="*/ 381000 h 889000"/>
              <a:gd name="connsiteX9" fmla="*/ 1206500 w 8064500"/>
              <a:gd name="connsiteY9" fmla="*/ 342900 h 889000"/>
              <a:gd name="connsiteX10" fmla="*/ 1651000 w 8064500"/>
              <a:gd name="connsiteY10" fmla="*/ 406400 h 889000"/>
              <a:gd name="connsiteX11" fmla="*/ 1829519 w 8064500"/>
              <a:gd name="connsiteY11" fmla="*/ 353204 h 889000"/>
              <a:gd name="connsiteX12" fmla="*/ 2019300 w 8064500"/>
              <a:gd name="connsiteY12" fmla="*/ 286349 h 889000"/>
              <a:gd name="connsiteX13" fmla="*/ 2176253 w 8064500"/>
              <a:gd name="connsiteY13" fmla="*/ 281317 h 889000"/>
              <a:gd name="connsiteX14" fmla="*/ 1727200 w 8064500"/>
              <a:gd name="connsiteY14" fmla="*/ 723900 h 889000"/>
              <a:gd name="connsiteX15" fmla="*/ 2149176 w 8064500"/>
              <a:gd name="connsiteY15" fmla="*/ 414787 h 889000"/>
              <a:gd name="connsiteX16" fmla="*/ 2209800 w 8064500"/>
              <a:gd name="connsiteY16" fmla="*/ 419100 h 889000"/>
              <a:gd name="connsiteX17" fmla="*/ 2336800 w 8064500"/>
              <a:gd name="connsiteY17" fmla="*/ 546100 h 889000"/>
              <a:gd name="connsiteX18" fmla="*/ 2552700 w 8064500"/>
              <a:gd name="connsiteY18" fmla="*/ 520700 h 889000"/>
              <a:gd name="connsiteX19" fmla="*/ 2641600 w 8064500"/>
              <a:gd name="connsiteY19" fmla="*/ 723900 h 889000"/>
              <a:gd name="connsiteX20" fmla="*/ 2641600 w 8064500"/>
              <a:gd name="connsiteY20" fmla="*/ 723900 h 889000"/>
              <a:gd name="connsiteX21" fmla="*/ 2730500 w 8064500"/>
              <a:gd name="connsiteY21" fmla="*/ 571500 h 889000"/>
              <a:gd name="connsiteX22" fmla="*/ 2857500 w 8064500"/>
              <a:gd name="connsiteY22" fmla="*/ 533400 h 889000"/>
              <a:gd name="connsiteX23" fmla="*/ 3111500 w 8064500"/>
              <a:gd name="connsiteY23" fmla="*/ 457200 h 889000"/>
              <a:gd name="connsiteX24" fmla="*/ 3238500 w 8064500"/>
              <a:gd name="connsiteY24" fmla="*/ 368300 h 889000"/>
              <a:gd name="connsiteX25" fmla="*/ 3517900 w 8064500"/>
              <a:gd name="connsiteY25" fmla="*/ 406400 h 889000"/>
              <a:gd name="connsiteX26" fmla="*/ 3695700 w 8064500"/>
              <a:gd name="connsiteY26" fmla="*/ 317500 h 889000"/>
              <a:gd name="connsiteX27" fmla="*/ 3784600 w 8064500"/>
              <a:gd name="connsiteY27" fmla="*/ 203200 h 889000"/>
              <a:gd name="connsiteX28" fmla="*/ 3860800 w 8064500"/>
              <a:gd name="connsiteY28" fmla="*/ 355600 h 889000"/>
              <a:gd name="connsiteX29" fmla="*/ 4038600 w 8064500"/>
              <a:gd name="connsiteY29" fmla="*/ 381000 h 889000"/>
              <a:gd name="connsiteX30" fmla="*/ 4445000 w 8064500"/>
              <a:gd name="connsiteY30" fmla="*/ 330200 h 889000"/>
              <a:gd name="connsiteX31" fmla="*/ 4927600 w 8064500"/>
              <a:gd name="connsiteY31" fmla="*/ 127000 h 889000"/>
              <a:gd name="connsiteX32" fmla="*/ 4927600 w 8064500"/>
              <a:gd name="connsiteY32" fmla="*/ 127000 h 889000"/>
              <a:gd name="connsiteX33" fmla="*/ 4978400 w 8064500"/>
              <a:gd name="connsiteY33" fmla="*/ 50800 h 889000"/>
              <a:gd name="connsiteX34" fmla="*/ 5130800 w 8064500"/>
              <a:gd name="connsiteY34" fmla="*/ 152400 h 889000"/>
              <a:gd name="connsiteX35" fmla="*/ 5257800 w 8064500"/>
              <a:gd name="connsiteY35" fmla="*/ 25400 h 889000"/>
              <a:gd name="connsiteX36" fmla="*/ 5384800 w 8064500"/>
              <a:gd name="connsiteY36" fmla="*/ 0 h 889000"/>
              <a:gd name="connsiteX37" fmla="*/ 5499100 w 8064500"/>
              <a:gd name="connsiteY37" fmla="*/ 63500 h 889000"/>
              <a:gd name="connsiteX38" fmla="*/ 5575300 w 8064500"/>
              <a:gd name="connsiteY38" fmla="*/ 139700 h 889000"/>
              <a:gd name="connsiteX39" fmla="*/ 5664200 w 8064500"/>
              <a:gd name="connsiteY39" fmla="*/ 266700 h 889000"/>
              <a:gd name="connsiteX40" fmla="*/ 5778500 w 8064500"/>
              <a:gd name="connsiteY40" fmla="*/ 304800 h 889000"/>
              <a:gd name="connsiteX41" fmla="*/ 5918200 w 8064500"/>
              <a:gd name="connsiteY41" fmla="*/ 444500 h 889000"/>
              <a:gd name="connsiteX42" fmla="*/ 6134100 w 8064500"/>
              <a:gd name="connsiteY42" fmla="*/ 444500 h 889000"/>
              <a:gd name="connsiteX43" fmla="*/ 6134100 w 8064500"/>
              <a:gd name="connsiteY43" fmla="*/ 444500 h 889000"/>
              <a:gd name="connsiteX44" fmla="*/ 6337300 w 8064500"/>
              <a:gd name="connsiteY44" fmla="*/ 457200 h 889000"/>
              <a:gd name="connsiteX45" fmla="*/ 6388100 w 8064500"/>
              <a:gd name="connsiteY45" fmla="*/ 812800 h 889000"/>
              <a:gd name="connsiteX46" fmla="*/ 6400800 w 8064500"/>
              <a:gd name="connsiteY46" fmla="*/ 825500 h 889000"/>
              <a:gd name="connsiteX47" fmla="*/ 6553200 w 8064500"/>
              <a:gd name="connsiteY47" fmla="*/ 508000 h 889000"/>
              <a:gd name="connsiteX48" fmla="*/ 6642100 w 8064500"/>
              <a:gd name="connsiteY48" fmla="*/ 635000 h 889000"/>
              <a:gd name="connsiteX49" fmla="*/ 6807200 w 8064500"/>
              <a:gd name="connsiteY49" fmla="*/ 508000 h 889000"/>
              <a:gd name="connsiteX50" fmla="*/ 6908800 w 8064500"/>
              <a:gd name="connsiteY50" fmla="*/ 546100 h 889000"/>
              <a:gd name="connsiteX51" fmla="*/ 6946900 w 8064500"/>
              <a:gd name="connsiteY51" fmla="*/ 749300 h 889000"/>
              <a:gd name="connsiteX52" fmla="*/ 7073900 w 8064500"/>
              <a:gd name="connsiteY52" fmla="*/ 596900 h 889000"/>
              <a:gd name="connsiteX53" fmla="*/ 7327900 w 8064500"/>
              <a:gd name="connsiteY53" fmla="*/ 508000 h 889000"/>
              <a:gd name="connsiteX54" fmla="*/ 7493000 w 8064500"/>
              <a:gd name="connsiteY54" fmla="*/ 482600 h 889000"/>
              <a:gd name="connsiteX55" fmla="*/ 7734300 w 8064500"/>
              <a:gd name="connsiteY55" fmla="*/ 533400 h 889000"/>
              <a:gd name="connsiteX56" fmla="*/ 7785100 w 8064500"/>
              <a:gd name="connsiteY56" fmla="*/ 584200 h 889000"/>
              <a:gd name="connsiteX57" fmla="*/ 7823200 w 8064500"/>
              <a:gd name="connsiteY57" fmla="*/ 711200 h 889000"/>
              <a:gd name="connsiteX58" fmla="*/ 7835900 w 8064500"/>
              <a:gd name="connsiteY58" fmla="*/ 850900 h 889000"/>
              <a:gd name="connsiteX59" fmla="*/ 7962900 w 8064500"/>
              <a:gd name="connsiteY59" fmla="*/ 876300 h 889000"/>
              <a:gd name="connsiteX60" fmla="*/ 8039100 w 8064500"/>
              <a:gd name="connsiteY60" fmla="*/ 889000 h 889000"/>
              <a:gd name="connsiteX61" fmla="*/ 8064500 w 8064500"/>
              <a:gd name="connsiteY61" fmla="*/ 673100 h 889000"/>
              <a:gd name="connsiteX0" fmla="*/ 127000 w 8064500"/>
              <a:gd name="connsiteY0" fmla="*/ 508000 h 889000"/>
              <a:gd name="connsiteX1" fmla="*/ 0 w 8064500"/>
              <a:gd name="connsiteY1" fmla="*/ 317500 h 889000"/>
              <a:gd name="connsiteX2" fmla="*/ 88900 w 8064500"/>
              <a:gd name="connsiteY2" fmla="*/ 317500 h 889000"/>
              <a:gd name="connsiteX3" fmla="*/ 241300 w 8064500"/>
              <a:gd name="connsiteY3" fmla="*/ 381000 h 889000"/>
              <a:gd name="connsiteX4" fmla="*/ 355600 w 8064500"/>
              <a:gd name="connsiteY4" fmla="*/ 381000 h 889000"/>
              <a:gd name="connsiteX5" fmla="*/ 381000 w 8064500"/>
              <a:gd name="connsiteY5" fmla="*/ 304800 h 889000"/>
              <a:gd name="connsiteX6" fmla="*/ 444500 w 8064500"/>
              <a:gd name="connsiteY6" fmla="*/ 279400 h 889000"/>
              <a:gd name="connsiteX7" fmla="*/ 546100 w 8064500"/>
              <a:gd name="connsiteY7" fmla="*/ 292100 h 889000"/>
              <a:gd name="connsiteX8" fmla="*/ 698500 w 8064500"/>
              <a:gd name="connsiteY8" fmla="*/ 381000 h 889000"/>
              <a:gd name="connsiteX9" fmla="*/ 1206500 w 8064500"/>
              <a:gd name="connsiteY9" fmla="*/ 342900 h 889000"/>
              <a:gd name="connsiteX10" fmla="*/ 1651000 w 8064500"/>
              <a:gd name="connsiteY10" fmla="*/ 406400 h 889000"/>
              <a:gd name="connsiteX11" fmla="*/ 1829519 w 8064500"/>
              <a:gd name="connsiteY11" fmla="*/ 353204 h 889000"/>
              <a:gd name="connsiteX12" fmla="*/ 2019300 w 8064500"/>
              <a:gd name="connsiteY12" fmla="*/ 286349 h 889000"/>
              <a:gd name="connsiteX13" fmla="*/ 2176253 w 8064500"/>
              <a:gd name="connsiteY13" fmla="*/ 281317 h 889000"/>
              <a:gd name="connsiteX14" fmla="*/ 1727200 w 8064500"/>
              <a:gd name="connsiteY14" fmla="*/ 723900 h 889000"/>
              <a:gd name="connsiteX15" fmla="*/ 2149176 w 8064500"/>
              <a:gd name="connsiteY15" fmla="*/ 414787 h 889000"/>
              <a:gd name="connsiteX16" fmla="*/ 2209800 w 8064500"/>
              <a:gd name="connsiteY16" fmla="*/ 419100 h 889000"/>
              <a:gd name="connsiteX17" fmla="*/ 2336800 w 8064500"/>
              <a:gd name="connsiteY17" fmla="*/ 546100 h 889000"/>
              <a:gd name="connsiteX18" fmla="*/ 2552700 w 8064500"/>
              <a:gd name="connsiteY18" fmla="*/ 520700 h 889000"/>
              <a:gd name="connsiteX19" fmla="*/ 2641600 w 8064500"/>
              <a:gd name="connsiteY19" fmla="*/ 723900 h 889000"/>
              <a:gd name="connsiteX20" fmla="*/ 2641600 w 8064500"/>
              <a:gd name="connsiteY20" fmla="*/ 723900 h 889000"/>
              <a:gd name="connsiteX21" fmla="*/ 2730500 w 8064500"/>
              <a:gd name="connsiteY21" fmla="*/ 571500 h 889000"/>
              <a:gd name="connsiteX22" fmla="*/ 2857500 w 8064500"/>
              <a:gd name="connsiteY22" fmla="*/ 533400 h 889000"/>
              <a:gd name="connsiteX23" fmla="*/ 3111500 w 8064500"/>
              <a:gd name="connsiteY23" fmla="*/ 457200 h 889000"/>
              <a:gd name="connsiteX24" fmla="*/ 3238500 w 8064500"/>
              <a:gd name="connsiteY24" fmla="*/ 368300 h 889000"/>
              <a:gd name="connsiteX25" fmla="*/ 3517900 w 8064500"/>
              <a:gd name="connsiteY25" fmla="*/ 406400 h 889000"/>
              <a:gd name="connsiteX26" fmla="*/ 3695700 w 8064500"/>
              <a:gd name="connsiteY26" fmla="*/ 317500 h 889000"/>
              <a:gd name="connsiteX27" fmla="*/ 3784600 w 8064500"/>
              <a:gd name="connsiteY27" fmla="*/ 203200 h 889000"/>
              <a:gd name="connsiteX28" fmla="*/ 3860800 w 8064500"/>
              <a:gd name="connsiteY28" fmla="*/ 355600 h 889000"/>
              <a:gd name="connsiteX29" fmla="*/ 4038600 w 8064500"/>
              <a:gd name="connsiteY29" fmla="*/ 381000 h 889000"/>
              <a:gd name="connsiteX30" fmla="*/ 4445000 w 8064500"/>
              <a:gd name="connsiteY30" fmla="*/ 330200 h 889000"/>
              <a:gd name="connsiteX31" fmla="*/ 4927600 w 8064500"/>
              <a:gd name="connsiteY31" fmla="*/ 127000 h 889000"/>
              <a:gd name="connsiteX32" fmla="*/ 4927600 w 8064500"/>
              <a:gd name="connsiteY32" fmla="*/ 127000 h 889000"/>
              <a:gd name="connsiteX33" fmla="*/ 4978400 w 8064500"/>
              <a:gd name="connsiteY33" fmla="*/ 50800 h 889000"/>
              <a:gd name="connsiteX34" fmla="*/ 5130800 w 8064500"/>
              <a:gd name="connsiteY34" fmla="*/ 152400 h 889000"/>
              <a:gd name="connsiteX35" fmla="*/ 5257800 w 8064500"/>
              <a:gd name="connsiteY35" fmla="*/ 25400 h 889000"/>
              <a:gd name="connsiteX36" fmla="*/ 5384800 w 8064500"/>
              <a:gd name="connsiteY36" fmla="*/ 0 h 889000"/>
              <a:gd name="connsiteX37" fmla="*/ 5499100 w 8064500"/>
              <a:gd name="connsiteY37" fmla="*/ 63500 h 889000"/>
              <a:gd name="connsiteX38" fmla="*/ 5575300 w 8064500"/>
              <a:gd name="connsiteY38" fmla="*/ 139700 h 889000"/>
              <a:gd name="connsiteX39" fmla="*/ 5664200 w 8064500"/>
              <a:gd name="connsiteY39" fmla="*/ 266700 h 889000"/>
              <a:gd name="connsiteX40" fmla="*/ 5778500 w 8064500"/>
              <a:gd name="connsiteY40" fmla="*/ 304800 h 889000"/>
              <a:gd name="connsiteX41" fmla="*/ 5918200 w 8064500"/>
              <a:gd name="connsiteY41" fmla="*/ 444500 h 889000"/>
              <a:gd name="connsiteX42" fmla="*/ 6134100 w 8064500"/>
              <a:gd name="connsiteY42" fmla="*/ 444500 h 889000"/>
              <a:gd name="connsiteX43" fmla="*/ 6134100 w 8064500"/>
              <a:gd name="connsiteY43" fmla="*/ 444500 h 889000"/>
              <a:gd name="connsiteX44" fmla="*/ 6337300 w 8064500"/>
              <a:gd name="connsiteY44" fmla="*/ 457200 h 889000"/>
              <a:gd name="connsiteX45" fmla="*/ 6388100 w 8064500"/>
              <a:gd name="connsiteY45" fmla="*/ 812800 h 889000"/>
              <a:gd name="connsiteX46" fmla="*/ 6400800 w 8064500"/>
              <a:gd name="connsiteY46" fmla="*/ 825500 h 889000"/>
              <a:gd name="connsiteX47" fmla="*/ 6553200 w 8064500"/>
              <a:gd name="connsiteY47" fmla="*/ 508000 h 889000"/>
              <a:gd name="connsiteX48" fmla="*/ 6642100 w 8064500"/>
              <a:gd name="connsiteY48" fmla="*/ 635000 h 889000"/>
              <a:gd name="connsiteX49" fmla="*/ 6807200 w 8064500"/>
              <a:gd name="connsiteY49" fmla="*/ 508000 h 889000"/>
              <a:gd name="connsiteX50" fmla="*/ 6908800 w 8064500"/>
              <a:gd name="connsiteY50" fmla="*/ 546100 h 889000"/>
              <a:gd name="connsiteX51" fmla="*/ 6946900 w 8064500"/>
              <a:gd name="connsiteY51" fmla="*/ 749300 h 889000"/>
              <a:gd name="connsiteX52" fmla="*/ 7073900 w 8064500"/>
              <a:gd name="connsiteY52" fmla="*/ 596900 h 889000"/>
              <a:gd name="connsiteX53" fmla="*/ 7327900 w 8064500"/>
              <a:gd name="connsiteY53" fmla="*/ 508000 h 889000"/>
              <a:gd name="connsiteX54" fmla="*/ 7493000 w 8064500"/>
              <a:gd name="connsiteY54" fmla="*/ 482600 h 889000"/>
              <a:gd name="connsiteX55" fmla="*/ 7734300 w 8064500"/>
              <a:gd name="connsiteY55" fmla="*/ 533400 h 889000"/>
              <a:gd name="connsiteX56" fmla="*/ 7785100 w 8064500"/>
              <a:gd name="connsiteY56" fmla="*/ 584200 h 889000"/>
              <a:gd name="connsiteX57" fmla="*/ 7823200 w 8064500"/>
              <a:gd name="connsiteY57" fmla="*/ 711200 h 889000"/>
              <a:gd name="connsiteX58" fmla="*/ 7835900 w 8064500"/>
              <a:gd name="connsiteY58" fmla="*/ 850900 h 889000"/>
              <a:gd name="connsiteX59" fmla="*/ 7962900 w 8064500"/>
              <a:gd name="connsiteY59" fmla="*/ 876300 h 889000"/>
              <a:gd name="connsiteX60" fmla="*/ 8039100 w 8064500"/>
              <a:gd name="connsiteY60" fmla="*/ 889000 h 889000"/>
              <a:gd name="connsiteX61" fmla="*/ 8064500 w 8064500"/>
              <a:gd name="connsiteY61" fmla="*/ 673100 h 889000"/>
              <a:gd name="connsiteX0" fmla="*/ 127000 w 8064500"/>
              <a:gd name="connsiteY0" fmla="*/ 508000 h 889000"/>
              <a:gd name="connsiteX1" fmla="*/ 0 w 8064500"/>
              <a:gd name="connsiteY1" fmla="*/ 317500 h 889000"/>
              <a:gd name="connsiteX2" fmla="*/ 88900 w 8064500"/>
              <a:gd name="connsiteY2" fmla="*/ 317500 h 889000"/>
              <a:gd name="connsiteX3" fmla="*/ 241300 w 8064500"/>
              <a:gd name="connsiteY3" fmla="*/ 381000 h 889000"/>
              <a:gd name="connsiteX4" fmla="*/ 355600 w 8064500"/>
              <a:gd name="connsiteY4" fmla="*/ 381000 h 889000"/>
              <a:gd name="connsiteX5" fmla="*/ 381000 w 8064500"/>
              <a:gd name="connsiteY5" fmla="*/ 304800 h 889000"/>
              <a:gd name="connsiteX6" fmla="*/ 444500 w 8064500"/>
              <a:gd name="connsiteY6" fmla="*/ 279400 h 889000"/>
              <a:gd name="connsiteX7" fmla="*/ 546100 w 8064500"/>
              <a:gd name="connsiteY7" fmla="*/ 292100 h 889000"/>
              <a:gd name="connsiteX8" fmla="*/ 698500 w 8064500"/>
              <a:gd name="connsiteY8" fmla="*/ 381000 h 889000"/>
              <a:gd name="connsiteX9" fmla="*/ 1206500 w 8064500"/>
              <a:gd name="connsiteY9" fmla="*/ 342900 h 889000"/>
              <a:gd name="connsiteX10" fmla="*/ 1651000 w 8064500"/>
              <a:gd name="connsiteY10" fmla="*/ 406400 h 889000"/>
              <a:gd name="connsiteX11" fmla="*/ 1829519 w 8064500"/>
              <a:gd name="connsiteY11" fmla="*/ 353204 h 889000"/>
              <a:gd name="connsiteX12" fmla="*/ 2019300 w 8064500"/>
              <a:gd name="connsiteY12" fmla="*/ 286349 h 889000"/>
              <a:gd name="connsiteX13" fmla="*/ 2176253 w 8064500"/>
              <a:gd name="connsiteY13" fmla="*/ 281317 h 889000"/>
              <a:gd name="connsiteX14" fmla="*/ 2149176 w 8064500"/>
              <a:gd name="connsiteY14" fmla="*/ 414787 h 889000"/>
              <a:gd name="connsiteX15" fmla="*/ 2209800 w 8064500"/>
              <a:gd name="connsiteY15" fmla="*/ 419100 h 889000"/>
              <a:gd name="connsiteX16" fmla="*/ 2336800 w 8064500"/>
              <a:gd name="connsiteY16" fmla="*/ 546100 h 889000"/>
              <a:gd name="connsiteX17" fmla="*/ 2552700 w 8064500"/>
              <a:gd name="connsiteY17" fmla="*/ 520700 h 889000"/>
              <a:gd name="connsiteX18" fmla="*/ 2641600 w 8064500"/>
              <a:gd name="connsiteY18" fmla="*/ 723900 h 889000"/>
              <a:gd name="connsiteX19" fmla="*/ 2641600 w 8064500"/>
              <a:gd name="connsiteY19" fmla="*/ 723900 h 889000"/>
              <a:gd name="connsiteX20" fmla="*/ 2730500 w 8064500"/>
              <a:gd name="connsiteY20" fmla="*/ 571500 h 889000"/>
              <a:gd name="connsiteX21" fmla="*/ 2857500 w 8064500"/>
              <a:gd name="connsiteY21" fmla="*/ 533400 h 889000"/>
              <a:gd name="connsiteX22" fmla="*/ 3111500 w 8064500"/>
              <a:gd name="connsiteY22" fmla="*/ 457200 h 889000"/>
              <a:gd name="connsiteX23" fmla="*/ 3238500 w 8064500"/>
              <a:gd name="connsiteY23" fmla="*/ 368300 h 889000"/>
              <a:gd name="connsiteX24" fmla="*/ 3517900 w 8064500"/>
              <a:gd name="connsiteY24" fmla="*/ 406400 h 889000"/>
              <a:gd name="connsiteX25" fmla="*/ 3695700 w 8064500"/>
              <a:gd name="connsiteY25" fmla="*/ 317500 h 889000"/>
              <a:gd name="connsiteX26" fmla="*/ 3784600 w 8064500"/>
              <a:gd name="connsiteY26" fmla="*/ 203200 h 889000"/>
              <a:gd name="connsiteX27" fmla="*/ 3860800 w 8064500"/>
              <a:gd name="connsiteY27" fmla="*/ 355600 h 889000"/>
              <a:gd name="connsiteX28" fmla="*/ 4038600 w 8064500"/>
              <a:gd name="connsiteY28" fmla="*/ 381000 h 889000"/>
              <a:gd name="connsiteX29" fmla="*/ 4445000 w 8064500"/>
              <a:gd name="connsiteY29" fmla="*/ 330200 h 889000"/>
              <a:gd name="connsiteX30" fmla="*/ 4927600 w 8064500"/>
              <a:gd name="connsiteY30" fmla="*/ 127000 h 889000"/>
              <a:gd name="connsiteX31" fmla="*/ 4927600 w 8064500"/>
              <a:gd name="connsiteY31" fmla="*/ 127000 h 889000"/>
              <a:gd name="connsiteX32" fmla="*/ 4978400 w 8064500"/>
              <a:gd name="connsiteY32" fmla="*/ 50800 h 889000"/>
              <a:gd name="connsiteX33" fmla="*/ 5130800 w 8064500"/>
              <a:gd name="connsiteY33" fmla="*/ 152400 h 889000"/>
              <a:gd name="connsiteX34" fmla="*/ 5257800 w 8064500"/>
              <a:gd name="connsiteY34" fmla="*/ 25400 h 889000"/>
              <a:gd name="connsiteX35" fmla="*/ 5384800 w 8064500"/>
              <a:gd name="connsiteY35" fmla="*/ 0 h 889000"/>
              <a:gd name="connsiteX36" fmla="*/ 5499100 w 8064500"/>
              <a:gd name="connsiteY36" fmla="*/ 63500 h 889000"/>
              <a:gd name="connsiteX37" fmla="*/ 5575300 w 8064500"/>
              <a:gd name="connsiteY37" fmla="*/ 139700 h 889000"/>
              <a:gd name="connsiteX38" fmla="*/ 5664200 w 8064500"/>
              <a:gd name="connsiteY38" fmla="*/ 266700 h 889000"/>
              <a:gd name="connsiteX39" fmla="*/ 5778500 w 8064500"/>
              <a:gd name="connsiteY39" fmla="*/ 304800 h 889000"/>
              <a:gd name="connsiteX40" fmla="*/ 5918200 w 8064500"/>
              <a:gd name="connsiteY40" fmla="*/ 444500 h 889000"/>
              <a:gd name="connsiteX41" fmla="*/ 6134100 w 8064500"/>
              <a:gd name="connsiteY41" fmla="*/ 444500 h 889000"/>
              <a:gd name="connsiteX42" fmla="*/ 6134100 w 8064500"/>
              <a:gd name="connsiteY42" fmla="*/ 444500 h 889000"/>
              <a:gd name="connsiteX43" fmla="*/ 6337300 w 8064500"/>
              <a:gd name="connsiteY43" fmla="*/ 457200 h 889000"/>
              <a:gd name="connsiteX44" fmla="*/ 6388100 w 8064500"/>
              <a:gd name="connsiteY44" fmla="*/ 812800 h 889000"/>
              <a:gd name="connsiteX45" fmla="*/ 6400800 w 8064500"/>
              <a:gd name="connsiteY45" fmla="*/ 825500 h 889000"/>
              <a:gd name="connsiteX46" fmla="*/ 6553200 w 8064500"/>
              <a:gd name="connsiteY46" fmla="*/ 508000 h 889000"/>
              <a:gd name="connsiteX47" fmla="*/ 6642100 w 8064500"/>
              <a:gd name="connsiteY47" fmla="*/ 635000 h 889000"/>
              <a:gd name="connsiteX48" fmla="*/ 6807200 w 8064500"/>
              <a:gd name="connsiteY48" fmla="*/ 508000 h 889000"/>
              <a:gd name="connsiteX49" fmla="*/ 6908800 w 8064500"/>
              <a:gd name="connsiteY49" fmla="*/ 546100 h 889000"/>
              <a:gd name="connsiteX50" fmla="*/ 6946900 w 8064500"/>
              <a:gd name="connsiteY50" fmla="*/ 749300 h 889000"/>
              <a:gd name="connsiteX51" fmla="*/ 7073900 w 8064500"/>
              <a:gd name="connsiteY51" fmla="*/ 596900 h 889000"/>
              <a:gd name="connsiteX52" fmla="*/ 7327900 w 8064500"/>
              <a:gd name="connsiteY52" fmla="*/ 508000 h 889000"/>
              <a:gd name="connsiteX53" fmla="*/ 7493000 w 8064500"/>
              <a:gd name="connsiteY53" fmla="*/ 482600 h 889000"/>
              <a:gd name="connsiteX54" fmla="*/ 7734300 w 8064500"/>
              <a:gd name="connsiteY54" fmla="*/ 533400 h 889000"/>
              <a:gd name="connsiteX55" fmla="*/ 7785100 w 8064500"/>
              <a:gd name="connsiteY55" fmla="*/ 584200 h 889000"/>
              <a:gd name="connsiteX56" fmla="*/ 7823200 w 8064500"/>
              <a:gd name="connsiteY56" fmla="*/ 711200 h 889000"/>
              <a:gd name="connsiteX57" fmla="*/ 7835900 w 8064500"/>
              <a:gd name="connsiteY57" fmla="*/ 850900 h 889000"/>
              <a:gd name="connsiteX58" fmla="*/ 7962900 w 8064500"/>
              <a:gd name="connsiteY58" fmla="*/ 876300 h 889000"/>
              <a:gd name="connsiteX59" fmla="*/ 8039100 w 8064500"/>
              <a:gd name="connsiteY59" fmla="*/ 889000 h 889000"/>
              <a:gd name="connsiteX60" fmla="*/ 8064500 w 8064500"/>
              <a:gd name="connsiteY60" fmla="*/ 6731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064500" h="889000">
                <a:moveTo>
                  <a:pt x="127000" y="508000"/>
                </a:moveTo>
                <a:lnTo>
                  <a:pt x="0" y="317500"/>
                </a:lnTo>
                <a:lnTo>
                  <a:pt x="88900" y="317500"/>
                </a:lnTo>
                <a:lnTo>
                  <a:pt x="241300" y="381000"/>
                </a:lnTo>
                <a:lnTo>
                  <a:pt x="355600" y="381000"/>
                </a:lnTo>
                <a:lnTo>
                  <a:pt x="381000" y="304800"/>
                </a:lnTo>
                <a:lnTo>
                  <a:pt x="444500" y="279400"/>
                </a:lnTo>
                <a:lnTo>
                  <a:pt x="546100" y="292100"/>
                </a:lnTo>
                <a:lnTo>
                  <a:pt x="698500" y="381000"/>
                </a:lnTo>
                <a:lnTo>
                  <a:pt x="1206500" y="342900"/>
                </a:lnTo>
                <a:lnTo>
                  <a:pt x="1651000" y="406400"/>
                </a:lnTo>
                <a:lnTo>
                  <a:pt x="1829519" y="353204"/>
                </a:lnTo>
                <a:lnTo>
                  <a:pt x="2019300" y="286349"/>
                </a:lnTo>
                <a:lnTo>
                  <a:pt x="2176253" y="281317"/>
                </a:lnTo>
                <a:lnTo>
                  <a:pt x="2149176" y="414787"/>
                </a:lnTo>
                <a:lnTo>
                  <a:pt x="2209800" y="419100"/>
                </a:lnTo>
                <a:lnTo>
                  <a:pt x="2336800" y="546100"/>
                </a:lnTo>
                <a:lnTo>
                  <a:pt x="2552700" y="520700"/>
                </a:lnTo>
                <a:lnTo>
                  <a:pt x="2641600" y="723900"/>
                </a:lnTo>
                <a:lnTo>
                  <a:pt x="2641600" y="723900"/>
                </a:lnTo>
                <a:lnTo>
                  <a:pt x="2730500" y="571500"/>
                </a:lnTo>
                <a:lnTo>
                  <a:pt x="2857500" y="533400"/>
                </a:lnTo>
                <a:lnTo>
                  <a:pt x="3111500" y="457200"/>
                </a:lnTo>
                <a:lnTo>
                  <a:pt x="3238500" y="368300"/>
                </a:lnTo>
                <a:lnTo>
                  <a:pt x="3517900" y="406400"/>
                </a:lnTo>
                <a:lnTo>
                  <a:pt x="3695700" y="317500"/>
                </a:lnTo>
                <a:lnTo>
                  <a:pt x="3784600" y="203200"/>
                </a:lnTo>
                <a:lnTo>
                  <a:pt x="3860800" y="355600"/>
                </a:lnTo>
                <a:lnTo>
                  <a:pt x="4038600" y="381000"/>
                </a:lnTo>
                <a:lnTo>
                  <a:pt x="4445000" y="330200"/>
                </a:lnTo>
                <a:lnTo>
                  <a:pt x="4927600" y="127000"/>
                </a:lnTo>
                <a:lnTo>
                  <a:pt x="4927600" y="127000"/>
                </a:lnTo>
                <a:lnTo>
                  <a:pt x="4978400" y="50800"/>
                </a:lnTo>
                <a:lnTo>
                  <a:pt x="5130800" y="152400"/>
                </a:lnTo>
                <a:lnTo>
                  <a:pt x="5257800" y="25400"/>
                </a:lnTo>
                <a:lnTo>
                  <a:pt x="5384800" y="0"/>
                </a:lnTo>
                <a:lnTo>
                  <a:pt x="5499100" y="63500"/>
                </a:lnTo>
                <a:lnTo>
                  <a:pt x="5575300" y="139700"/>
                </a:lnTo>
                <a:lnTo>
                  <a:pt x="5664200" y="266700"/>
                </a:lnTo>
                <a:lnTo>
                  <a:pt x="5778500" y="304800"/>
                </a:lnTo>
                <a:lnTo>
                  <a:pt x="5918200" y="444500"/>
                </a:lnTo>
                <a:lnTo>
                  <a:pt x="6134100" y="444500"/>
                </a:lnTo>
                <a:lnTo>
                  <a:pt x="6134100" y="444500"/>
                </a:lnTo>
                <a:lnTo>
                  <a:pt x="6337300" y="457200"/>
                </a:lnTo>
                <a:lnTo>
                  <a:pt x="6388100" y="812800"/>
                </a:lnTo>
                <a:lnTo>
                  <a:pt x="6400800" y="825500"/>
                </a:lnTo>
                <a:lnTo>
                  <a:pt x="6553200" y="508000"/>
                </a:lnTo>
                <a:lnTo>
                  <a:pt x="6642100" y="635000"/>
                </a:lnTo>
                <a:lnTo>
                  <a:pt x="6807200" y="508000"/>
                </a:lnTo>
                <a:lnTo>
                  <a:pt x="6908800" y="546100"/>
                </a:lnTo>
                <a:lnTo>
                  <a:pt x="6946900" y="749300"/>
                </a:lnTo>
                <a:lnTo>
                  <a:pt x="7073900" y="596900"/>
                </a:lnTo>
                <a:lnTo>
                  <a:pt x="7327900" y="508000"/>
                </a:lnTo>
                <a:lnTo>
                  <a:pt x="7493000" y="482600"/>
                </a:lnTo>
                <a:lnTo>
                  <a:pt x="7734300" y="533400"/>
                </a:lnTo>
                <a:lnTo>
                  <a:pt x="7785100" y="584200"/>
                </a:lnTo>
                <a:lnTo>
                  <a:pt x="7823200" y="711200"/>
                </a:lnTo>
                <a:lnTo>
                  <a:pt x="7835900" y="850900"/>
                </a:lnTo>
                <a:lnTo>
                  <a:pt x="7962900" y="876300"/>
                </a:lnTo>
                <a:lnTo>
                  <a:pt x="8039100" y="889000"/>
                </a:lnTo>
                <a:lnTo>
                  <a:pt x="8064500" y="673100"/>
                </a:lnTo>
              </a:path>
            </a:pathLst>
          </a:custGeom>
          <a:ln w="38100">
            <a:solidFill>
              <a:srgbClr val="FF0000">
                <a:alpha val="75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57" y="3262272"/>
            <a:ext cx="8497559" cy="3186585"/>
          </a:xfrm>
          <a:prstGeom prst="rect">
            <a:avLst/>
          </a:prstGeom>
        </p:spPr>
      </p:pic>
      <p:sp>
        <p:nvSpPr>
          <p:cNvPr id="8" name="TextBox 7"/>
          <p:cNvSpPr txBox="1"/>
          <p:nvPr/>
        </p:nvSpPr>
        <p:spPr>
          <a:xfrm>
            <a:off x="1821242" y="3589587"/>
            <a:ext cx="1314923" cy="276999"/>
          </a:xfrm>
          <a:prstGeom prst="rect">
            <a:avLst/>
          </a:prstGeom>
          <a:noFill/>
        </p:spPr>
        <p:txBody>
          <a:bodyPr wrap="square" rtlCol="0">
            <a:spAutoFit/>
          </a:bodyPr>
          <a:lstStyle/>
          <a:p>
            <a:pPr algn="ctr"/>
            <a:r>
              <a:rPr lang="en-US" sz="1200" b="1" dirty="0">
                <a:solidFill>
                  <a:srgbClr val="C00000"/>
                </a:solidFill>
              </a:rPr>
              <a:t>Top West Leg</a:t>
            </a:r>
          </a:p>
        </p:txBody>
      </p:sp>
      <p:sp>
        <p:nvSpPr>
          <p:cNvPr id="9" name="TextBox 8"/>
          <p:cNvSpPr txBox="1"/>
          <p:nvPr/>
        </p:nvSpPr>
        <p:spPr>
          <a:xfrm>
            <a:off x="3462375" y="2985273"/>
            <a:ext cx="1646174" cy="276999"/>
          </a:xfrm>
          <a:prstGeom prst="rect">
            <a:avLst/>
          </a:prstGeom>
          <a:noFill/>
        </p:spPr>
        <p:txBody>
          <a:bodyPr wrap="square" rtlCol="0">
            <a:spAutoFit/>
          </a:bodyPr>
          <a:lstStyle/>
          <a:p>
            <a:pPr algn="ctr"/>
            <a:r>
              <a:rPr lang="en-US" sz="1200" b="1" dirty="0">
                <a:solidFill>
                  <a:srgbClr val="C00000"/>
                </a:solidFill>
              </a:rPr>
              <a:t>Salmon River Crossing</a:t>
            </a:r>
          </a:p>
        </p:txBody>
      </p:sp>
      <p:sp>
        <p:nvSpPr>
          <p:cNvPr id="10" name="TextBox 9"/>
          <p:cNvSpPr txBox="1"/>
          <p:nvPr/>
        </p:nvSpPr>
        <p:spPr>
          <a:xfrm>
            <a:off x="5708071" y="3348484"/>
            <a:ext cx="1646174" cy="276999"/>
          </a:xfrm>
          <a:prstGeom prst="rect">
            <a:avLst/>
          </a:prstGeom>
          <a:noFill/>
        </p:spPr>
        <p:txBody>
          <a:bodyPr wrap="square" rtlCol="0">
            <a:spAutoFit/>
          </a:bodyPr>
          <a:lstStyle/>
          <a:p>
            <a:pPr algn="ctr"/>
            <a:r>
              <a:rPr lang="en-US" sz="1200" b="1" dirty="0">
                <a:solidFill>
                  <a:srgbClr val="C00000"/>
                </a:solidFill>
              </a:rPr>
              <a:t>Bennett Pass</a:t>
            </a:r>
          </a:p>
        </p:txBody>
      </p:sp>
      <p:sp>
        <p:nvSpPr>
          <p:cNvPr id="11" name="TextBox 10"/>
          <p:cNvSpPr txBox="1"/>
          <p:nvPr/>
        </p:nvSpPr>
        <p:spPr>
          <a:xfrm>
            <a:off x="6766055" y="4050439"/>
            <a:ext cx="1646174" cy="276999"/>
          </a:xfrm>
          <a:prstGeom prst="rect">
            <a:avLst/>
          </a:prstGeom>
          <a:noFill/>
        </p:spPr>
        <p:txBody>
          <a:bodyPr wrap="square" rtlCol="0">
            <a:spAutoFit/>
          </a:bodyPr>
          <a:lstStyle/>
          <a:p>
            <a:pPr algn="ctr"/>
            <a:r>
              <a:rPr lang="en-US" sz="1200" b="1" dirty="0">
                <a:solidFill>
                  <a:srgbClr val="C00000"/>
                </a:solidFill>
              </a:rPr>
              <a:t>Teacup</a:t>
            </a:r>
          </a:p>
        </p:txBody>
      </p:sp>
    </p:spTree>
    <p:extLst>
      <p:ext uri="{BB962C8B-B14F-4D97-AF65-F5344CB8AC3E}">
        <p14:creationId xmlns:p14="http://schemas.microsoft.com/office/powerpoint/2010/main" val="57115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8" y="0"/>
            <a:ext cx="9084623" cy="6858000"/>
          </a:xfrm>
          <a:prstGeom prst="rect">
            <a:avLst/>
          </a:prstGeom>
        </p:spPr>
      </p:pic>
    </p:spTree>
    <p:extLst>
      <p:ext uri="{BB962C8B-B14F-4D97-AF65-F5344CB8AC3E}">
        <p14:creationId xmlns:p14="http://schemas.microsoft.com/office/powerpoint/2010/main" val="3183499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2879</TotalTime>
  <Words>1771</Words>
  <Application>Microsoft Office PowerPoint</Application>
  <PresentationFormat>On-screen Show (4:3)</PresentationFormat>
  <Paragraphs>165</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WyEast! Oregon Nordic Club Day Tour</vt:lpstr>
      <vt:lpstr>Cancellation</vt:lpstr>
      <vt:lpstr>Tour Starting Point</vt:lpstr>
      <vt:lpstr>Estimated Timing It is always hard to predict how long a tour will take. Obviously it depends on skiing ability and snow conditions. Below is my estimate.</vt:lpstr>
      <vt:lpstr>Difficulty Rating Scale</vt:lpstr>
      <vt:lpstr>Appropriate Skis for this Tour</vt:lpstr>
      <vt:lpstr>PowerPoint Presentation</vt:lpstr>
      <vt:lpstr>PowerPoint Presentation</vt:lpstr>
      <vt:lpstr>PowerPoint Presentation</vt:lpstr>
      <vt:lpstr>GPS Map Link (you are not required to bring a GPS but I’m making this available)</vt:lpstr>
      <vt:lpstr>Detailed Route Write-up</vt:lpstr>
      <vt:lpstr>Detailed Route Write-up</vt:lpstr>
      <vt:lpstr>Detailed Route Write-up</vt:lpstr>
      <vt:lpstr>PowerPoint Presentation</vt:lpstr>
      <vt:lpstr>ONC Carpooling Policy</vt:lpstr>
      <vt:lpstr>ONC Ski Rating</vt:lpstr>
      <vt:lpstr>What to Bring/Gear (click links below for more info)</vt:lpstr>
      <vt:lpstr>Electronic Map/GPS</vt:lpstr>
      <vt:lpstr>Maps/Guides</vt:lpstr>
      <vt:lpstr>Weather Reports</vt:lpstr>
    </vt:vector>
  </TitlesOfParts>
  <Company>FLIR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Diamond</dc:creator>
  <cp:lastModifiedBy>Diamond, Scott</cp:lastModifiedBy>
  <cp:revision>250</cp:revision>
  <dcterms:created xsi:type="dcterms:W3CDTF">2010-10-06T19:57:37Z</dcterms:created>
  <dcterms:modified xsi:type="dcterms:W3CDTF">2017-04-16T03:25:44Z</dcterms:modified>
</cp:coreProperties>
</file>