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32" r:id="rId2"/>
    <p:sldId id="333" r:id="rId3"/>
    <p:sldId id="317" r:id="rId4"/>
    <p:sldId id="287" r:id="rId5"/>
    <p:sldId id="310" r:id="rId6"/>
    <p:sldId id="334" r:id="rId7"/>
    <p:sldId id="318" r:id="rId8"/>
    <p:sldId id="319" r:id="rId9"/>
    <p:sldId id="331" r:id="rId10"/>
    <p:sldId id="297" r:id="rId11"/>
    <p:sldId id="322" r:id="rId12"/>
    <p:sldId id="321" r:id="rId13"/>
    <p:sldId id="335" r:id="rId14"/>
    <p:sldId id="336" r:id="rId15"/>
    <p:sldId id="337" r:id="rId16"/>
    <p:sldId id="338" r:id="rId17"/>
    <p:sldId id="339" r:id="rId18"/>
    <p:sldId id="340" r:id="rId19"/>
    <p:sldId id="341" r:id="rId20"/>
    <p:sldId id="342"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91" autoAdjust="0"/>
    <p:restoredTop sz="94719" autoAdjust="0"/>
  </p:normalViewPr>
  <p:slideViewPr>
    <p:cSldViewPr snapToGrid="0">
      <p:cViewPr>
        <p:scale>
          <a:sx n="125" d="100"/>
          <a:sy n="125" d="100"/>
        </p:scale>
        <p:origin x="858" y="498"/>
      </p:cViewPr>
      <p:guideLst>
        <p:guide orient="horz" pos="2160"/>
        <p:guide pos="2880"/>
      </p:guideLst>
    </p:cSldViewPr>
  </p:slideViewPr>
  <p:outlineViewPr>
    <p:cViewPr>
      <p:scale>
        <a:sx n="33" d="100"/>
        <a:sy n="33" d="100"/>
      </p:scale>
      <p:origin x="0" y="18282"/>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D41DF46A-C9B0-4EF2-940D-B2E5EFDECEF7}" type="datetimeFigureOut">
              <a:rPr lang="en-US" smtClean="0"/>
              <a:pPr/>
              <a:t>11/18/2017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4D2D94E-B19C-4FBC-8617-E948C5A05522}" type="slidenum">
              <a:rPr lang="en-US" smtClean="0"/>
              <a:pPr/>
              <a:t>‹#›</a:t>
            </a:fld>
            <a:endParaRPr lang="en-US"/>
          </a:p>
        </p:txBody>
      </p:sp>
    </p:spTree>
    <p:extLst>
      <p:ext uri="{BB962C8B-B14F-4D97-AF65-F5344CB8AC3E}">
        <p14:creationId xmlns:p14="http://schemas.microsoft.com/office/powerpoint/2010/main" val="1001293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D2D94E-B19C-4FBC-8617-E948C5A05522}" type="slidenum">
              <a:rPr lang="en-US" smtClean="0"/>
              <a:pPr/>
              <a:t>1</a:t>
            </a:fld>
            <a:endParaRPr lang="en-US"/>
          </a:p>
        </p:txBody>
      </p:sp>
    </p:spTree>
    <p:extLst>
      <p:ext uri="{BB962C8B-B14F-4D97-AF65-F5344CB8AC3E}">
        <p14:creationId xmlns:p14="http://schemas.microsoft.com/office/powerpoint/2010/main" val="71049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9722CAD-1DCD-4AAA-A13A-8441206C2667}" type="datetimeFigureOut">
              <a:rPr lang="en-US" smtClean="0"/>
              <a:pPr/>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722CAD-1DCD-4AAA-A13A-8441206C2667}" type="datetimeFigureOut">
              <a:rPr lang="en-US" smtClean="0"/>
              <a:pPr/>
              <a:t>11/18/2017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722CAD-1DCD-4AAA-A13A-8441206C2667}" type="datetimeFigureOut">
              <a:rPr lang="en-US" smtClean="0"/>
              <a:pPr/>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722CAD-1DCD-4AAA-A13A-8441206C2667}" type="datetimeFigureOut">
              <a:rPr lang="en-US" smtClean="0"/>
              <a:pPr/>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722CAD-1DCD-4AAA-A13A-8441206C2667}" type="datetimeFigureOut">
              <a:rPr lang="en-US" smtClean="0"/>
              <a:pPr/>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722CAD-1DCD-4AAA-A13A-8441206C2667}" type="datetimeFigureOut">
              <a:rPr lang="en-US" smtClean="0"/>
              <a:pPr/>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3913" y="1943100"/>
            <a:ext cx="7772400" cy="1362075"/>
          </a:xfrm>
        </p:spPr>
        <p:txBody>
          <a:bodyPr anchor="t"/>
          <a:lstStyle>
            <a:lvl1pPr algn="ctr">
              <a:defRPr sz="4000" b="1" cap="none" baseline="0"/>
            </a:lvl1pPr>
          </a:lstStyle>
          <a:p>
            <a:r>
              <a:rPr lang="en-US" dirty="0"/>
              <a:t>Click to edit Master title style</a:t>
            </a:r>
          </a:p>
        </p:txBody>
      </p:sp>
      <p:sp>
        <p:nvSpPr>
          <p:cNvPr id="3" name="Text Placeholder 2"/>
          <p:cNvSpPr>
            <a:spLocks noGrp="1"/>
          </p:cNvSpPr>
          <p:nvPr>
            <p:ph type="body" idx="1"/>
          </p:nvPr>
        </p:nvSpPr>
        <p:spPr>
          <a:xfrm>
            <a:off x="798513" y="3338513"/>
            <a:ext cx="7772400" cy="1500187"/>
          </a:xfrm>
        </p:spPr>
        <p:txBody>
          <a:bodyPr anchor="t" anchorCtr="0"/>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9722CAD-1DCD-4AAA-A13A-8441206C2667}" type="datetimeFigureOut">
              <a:rPr lang="en-US" smtClean="0"/>
              <a:pPr/>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0D5FF-3BA6-4373-91F1-0BB4153861BE}" type="slidenum">
              <a:rPr lang="en-US" smtClean="0"/>
              <a:pPr/>
              <a:t>‹#›</a:t>
            </a:fld>
            <a:endParaRPr lang="en-US"/>
          </a:p>
        </p:txBody>
      </p:sp>
    </p:spTree>
    <p:extLst>
      <p:ext uri="{BB962C8B-B14F-4D97-AF65-F5344CB8AC3E}">
        <p14:creationId xmlns:p14="http://schemas.microsoft.com/office/powerpoint/2010/main" val="653224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722CAD-1DCD-4AAA-A13A-8441206C2667}" type="datetimeFigureOut">
              <a:rPr lang="en-US" smtClean="0"/>
              <a:pPr/>
              <a:t>11/18/2017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722CAD-1DCD-4AAA-A13A-8441206C2667}" type="datetimeFigureOut">
              <a:rPr lang="en-US" smtClean="0"/>
              <a:pPr/>
              <a:t>11/18/2017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722CAD-1DCD-4AAA-A13A-8441206C2667}" type="datetimeFigureOut">
              <a:rPr lang="en-US" smtClean="0"/>
              <a:pPr/>
              <a:t>11/18/2017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22CAD-1DCD-4AAA-A13A-8441206C2667}" type="datetimeFigureOut">
              <a:rPr lang="en-US" smtClean="0"/>
              <a:pPr/>
              <a:t>11/18/2017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722CAD-1DCD-4AAA-A13A-8441206C2667}" type="datetimeFigureOut">
              <a:rPr lang="en-US" smtClean="0"/>
              <a:pPr/>
              <a:t>11/18/2017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722CAD-1DCD-4AAA-A13A-8441206C2667}" type="datetimeFigureOut">
              <a:rPr lang="en-US" smtClean="0"/>
              <a:pPr/>
              <a:t>11/18/2017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20D5FF-3BA6-4373-91F1-0BB4153861B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cott.diamond.mail@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onc-pdx.org/activities/day-tour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caltopo.com/m/1G6B"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onc-pdx.org/activities/trip-rating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onc-pdx.org/resources/rentals-retailers/" TargetMode="Externa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onc-pdx.org/resources/trip-guide-tour-essentials/" TargetMode="External"/><Relationship Id="rId4" Type="http://schemas.openxmlformats.org/officeDocument/2006/relationships/hyperlink" Target="http://onc-pdx.org/resources/wear/"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caltopo.com/m/M1NK" TargetMode="External"/><Relationship Id="rId2" Type="http://schemas.openxmlformats.org/officeDocument/2006/relationships/hyperlink" Target="https://www.gaiagps.com/apps/ios/" TargetMode="Externa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amazon.com/Cross-Country-Routes-Oregon-Klindt-Vielbig/dp/0898864046/ref=asap_bc?ie=UTF8" TargetMode="External"/><Relationship Id="rId1" Type="http://schemas.openxmlformats.org/officeDocument/2006/relationships/slideLayout" Target="../slideLayouts/slideLayout4.xml"/><Relationship Id="rId6" Type="http://schemas.openxmlformats.org/officeDocument/2006/relationships/hyperlink" Target="http://www.amazon.com/Mt-Hood-Winter-Trails-Map/dp/1877648035" TargetMode="External"/><Relationship Id="rId5" Type="http://schemas.openxmlformats.org/officeDocument/2006/relationships/hyperlink" Target="http://buybettermaps.com/" TargetMode="Externa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skimountaineer.com/MtnWebCams/Hood-MtnWebCams.html?size=med&amp;telemetry=true" TargetMode="External"/><Relationship Id="rId2" Type="http://schemas.openxmlformats.org/officeDocument/2006/relationships/hyperlink" Target="http://forecast.weather.gov/MapClick.php?zoneid=ORZ011" TargetMode="External"/><Relationship Id="rId1" Type="http://schemas.openxmlformats.org/officeDocument/2006/relationships/slideLayout" Target="../slideLayouts/slideLayout2.xml"/><Relationship Id="rId4" Type="http://schemas.openxmlformats.org/officeDocument/2006/relationships/hyperlink" Target="http://www.nwac.u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google.com/maps/place/Bennet+Pass+Trailhead/Sno+Park/@45.3103653,-121.6417551,16.5z/data=!4m2!3m1!1s0x0000000000000000:0x0c853a9a11f3a1a7"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onc-pdx.org/resources/ski-gea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67971" y="5524499"/>
            <a:ext cx="6400800" cy="1180605"/>
          </a:xfrm>
        </p:spPr>
        <p:txBody>
          <a:bodyPr>
            <a:normAutofit/>
          </a:bodyPr>
          <a:lstStyle/>
          <a:p>
            <a:r>
              <a:rPr lang="en-US" sz="2000" dirty="0"/>
              <a:t>Scott Diamond</a:t>
            </a:r>
          </a:p>
          <a:p>
            <a:r>
              <a:rPr lang="en-US" sz="2000" dirty="0">
                <a:hlinkClick r:id="rId3"/>
              </a:rPr>
              <a:t>scott.diamond.mail@gmail.com</a:t>
            </a:r>
            <a:r>
              <a:rPr lang="en-US" sz="2000" dirty="0"/>
              <a:t> </a:t>
            </a:r>
          </a:p>
          <a:p>
            <a:r>
              <a:rPr lang="en-US" sz="2000" dirty="0"/>
              <a:t>503.643.6779 (mobile)</a:t>
            </a:r>
          </a:p>
        </p:txBody>
      </p:sp>
      <p:sp>
        <p:nvSpPr>
          <p:cNvPr id="4" name="Title 1"/>
          <p:cNvSpPr txBox="1">
            <a:spLocks/>
          </p:cNvSpPr>
          <p:nvPr/>
        </p:nvSpPr>
        <p:spPr>
          <a:xfrm>
            <a:off x="355599" y="3296784"/>
            <a:ext cx="4267507" cy="2172929"/>
          </a:xfrm>
          <a:prstGeom prst="rect">
            <a:avLst/>
          </a:prstGeom>
          <a:ln>
            <a:solidFill>
              <a:schemeClr val="tx1"/>
            </a:solid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a:t>Basic Trip Info</a:t>
            </a:r>
            <a:br>
              <a:rPr lang="en-US" sz="1800" dirty="0"/>
            </a:br>
            <a:r>
              <a:rPr lang="en-US" sz="2000" dirty="0"/>
              <a:t>Meeting Time: 8:00 AM</a:t>
            </a:r>
            <a:br>
              <a:rPr lang="en-US" sz="2000" dirty="0"/>
            </a:br>
            <a:r>
              <a:rPr lang="en-US" sz="2000" dirty="0"/>
              <a:t>Meeting Place:  Gateway Transit Center</a:t>
            </a:r>
            <a:br>
              <a:rPr lang="en-US" sz="2000" dirty="0"/>
            </a:br>
            <a:r>
              <a:rPr lang="en-US" sz="2000" dirty="0"/>
              <a:t>Dogs are NOT Allowed on this tour</a:t>
            </a:r>
            <a:br>
              <a:rPr lang="en-US" sz="2000" dirty="0"/>
            </a:br>
            <a:r>
              <a:rPr lang="en-US" sz="2000" dirty="0"/>
              <a:t>Carpooling Cost: ~$15</a:t>
            </a:r>
            <a:endParaRPr lang="en-US" dirty="0"/>
          </a:p>
        </p:txBody>
      </p:sp>
      <p:sp>
        <p:nvSpPr>
          <p:cNvPr id="6" name="Title 1"/>
          <p:cNvSpPr txBox="1">
            <a:spLocks/>
          </p:cNvSpPr>
          <p:nvPr/>
        </p:nvSpPr>
        <p:spPr>
          <a:xfrm>
            <a:off x="355599" y="1223010"/>
            <a:ext cx="8183789" cy="2295524"/>
          </a:xfrm>
          <a:prstGeom prst="rect">
            <a:avLst/>
          </a:prstGeom>
        </p:spPr>
        <p:txBody>
          <a:bodyPr vert="horz" lIns="91440" tIns="45720" rIns="91440" bIns="4572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1400" dirty="0"/>
              <a:t>Distance  8-10 miles with 1,500 to 2,000 feet of climbing.</a:t>
            </a:r>
          </a:p>
          <a:p>
            <a:pPr algn="just"/>
            <a:endParaRPr lang="en-US" sz="1400" dirty="0"/>
          </a:p>
          <a:p>
            <a:pPr algn="just"/>
            <a:r>
              <a:rPr lang="en-US" sz="1400" dirty="0"/>
              <a:t>For those tired skiing the out-and-back on Bennett pass, this is a challenging variant which turns it into a loop tour. We start out with an exciting and often difficult drop down to Pocket Creek on the  Pocket Creek Tie trail. After surviving that we have a couple miles of pleasant road touring on a flat road at the base of Bennett ridge. Eventually though we run out of room and take the totally inappropriately named “Fat Lady Trail” up 1,000 feet of climbing until we hit Bennett ridge trail . Then it gets exciting as we cross the famed “Terrible Traverse”, S-curves, slog uphill and finally  a gentle  downhill finish to the </a:t>
            </a:r>
            <a:r>
              <a:rPr lang="en-US" sz="1400" dirty="0" err="1"/>
              <a:t>sno</a:t>
            </a:r>
            <a:r>
              <a:rPr lang="en-US" sz="1400" dirty="0"/>
              <a:t>-park.   </a:t>
            </a:r>
          </a:p>
          <a:p>
            <a:pPr algn="just"/>
            <a:endParaRPr lang="en-US" sz="1400" dirty="0"/>
          </a:p>
          <a:p>
            <a:pPr algn="l"/>
            <a:r>
              <a:rPr lang="en-US" sz="1400" dirty="0"/>
              <a:t>This tour has a mix of road and trail skiing. Good fitness is required and  intermediate level turning for trail sections  and S-curves. Please do not sign up for this tour if you do not meet these requirements.</a:t>
            </a:r>
            <a:br>
              <a:rPr lang="en-US" sz="3600" dirty="0"/>
            </a:br>
            <a:endParaRPr lang="en-US" sz="3600" dirty="0"/>
          </a:p>
        </p:txBody>
      </p:sp>
      <p:sp>
        <p:nvSpPr>
          <p:cNvPr id="7" name="Title 1"/>
          <p:cNvSpPr>
            <a:spLocks noGrp="1"/>
          </p:cNvSpPr>
          <p:nvPr>
            <p:ph type="ctrTitle"/>
          </p:nvPr>
        </p:nvSpPr>
        <p:spPr>
          <a:xfrm>
            <a:off x="355599" y="88900"/>
            <a:ext cx="8623300" cy="1120775"/>
          </a:xfrm>
        </p:spPr>
        <p:txBody>
          <a:bodyPr>
            <a:normAutofit fontScale="90000"/>
          </a:bodyPr>
          <a:lstStyle/>
          <a:p>
            <a:r>
              <a:rPr lang="en-US" sz="4900" dirty="0"/>
              <a:t>Bennett Pass the Hard Way</a:t>
            </a:r>
            <a:br>
              <a:rPr lang="en-US" sz="6000" dirty="0"/>
            </a:br>
            <a:r>
              <a:rPr lang="en-US" sz="3100" dirty="0">
                <a:hlinkClick r:id="rId4"/>
              </a:rPr>
              <a:t>Oregon Nordic Club Day Tour</a:t>
            </a:r>
            <a:endParaRPr lang="en-US" dirty="0"/>
          </a:p>
        </p:txBody>
      </p:sp>
      <p:sp>
        <p:nvSpPr>
          <p:cNvPr id="8" name="Title 1"/>
          <p:cNvSpPr txBox="1">
            <a:spLocks/>
          </p:cNvSpPr>
          <p:nvPr/>
        </p:nvSpPr>
        <p:spPr>
          <a:xfrm>
            <a:off x="4734232" y="3287306"/>
            <a:ext cx="3613355" cy="2182407"/>
          </a:xfrm>
          <a:prstGeom prst="rect">
            <a:avLst/>
          </a:prstGeom>
          <a:ln>
            <a:solidFill>
              <a:schemeClr val="tx1"/>
            </a:solid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a:t>Trip Statistics</a:t>
            </a:r>
            <a:br>
              <a:rPr lang="en-US" sz="2000" dirty="0"/>
            </a:br>
            <a:r>
              <a:rPr lang="en-US" sz="2000" dirty="0"/>
              <a:t>Ski Difficulty Level: INTERMDIATE+</a:t>
            </a:r>
          </a:p>
          <a:p>
            <a:r>
              <a:rPr lang="en-US" sz="2000" dirty="0"/>
              <a:t>Distance: ~10 miles</a:t>
            </a:r>
            <a:br>
              <a:rPr lang="en-US" sz="2000" dirty="0"/>
            </a:br>
            <a:r>
              <a:rPr lang="en-US" sz="2000" dirty="0"/>
              <a:t>Total Climb: ~2000 feet?</a:t>
            </a:r>
            <a:endParaRPr lang="en-US" dirty="0"/>
          </a:p>
        </p:txBody>
      </p:sp>
    </p:spTree>
    <p:extLst>
      <p:ext uri="{BB962C8B-B14F-4D97-AF65-F5344CB8AC3E}">
        <p14:creationId xmlns:p14="http://schemas.microsoft.com/office/powerpoint/2010/main" val="4079572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49" y="-71440"/>
            <a:ext cx="8229600" cy="1143000"/>
          </a:xfrm>
        </p:spPr>
        <p:txBody>
          <a:bodyPr>
            <a:normAutofit fontScale="90000"/>
          </a:bodyPr>
          <a:lstStyle/>
          <a:p>
            <a:r>
              <a:rPr lang="en-US" dirty="0"/>
              <a:t>Detailed Route Info</a:t>
            </a:r>
            <a:br>
              <a:rPr lang="en-US" dirty="0"/>
            </a:br>
            <a:r>
              <a:rPr lang="en-US" sz="2700" dirty="0"/>
              <a:t> </a:t>
            </a:r>
            <a:r>
              <a:rPr lang="en-US" sz="2700" dirty="0">
                <a:solidFill>
                  <a:srgbClr val="C00000"/>
                </a:solidFill>
              </a:rPr>
              <a:t>Distance  8-10 miles with 1,500 to 2,000 feet of climbing</a:t>
            </a:r>
            <a:endParaRPr lang="en-US" dirty="0">
              <a:solidFill>
                <a:srgbClr val="C00000"/>
              </a:solidFill>
            </a:endParaRPr>
          </a:p>
        </p:txBody>
      </p:sp>
      <p:sp>
        <p:nvSpPr>
          <p:cNvPr id="3" name="Content Placeholder 2"/>
          <p:cNvSpPr>
            <a:spLocks noGrp="1"/>
          </p:cNvSpPr>
          <p:nvPr>
            <p:ph idx="1"/>
          </p:nvPr>
        </p:nvSpPr>
        <p:spPr>
          <a:xfrm>
            <a:off x="514349" y="1108074"/>
            <a:ext cx="5086351" cy="5878513"/>
          </a:xfrm>
        </p:spPr>
        <p:txBody>
          <a:bodyPr>
            <a:normAutofit fontScale="92500"/>
          </a:bodyPr>
          <a:lstStyle/>
          <a:p>
            <a:r>
              <a:rPr lang="en-US" sz="2800" dirty="0"/>
              <a:t>This is a solid intermediate cross country ski. It has a good mix of trail/road, climbing and distance.</a:t>
            </a:r>
          </a:p>
          <a:p>
            <a:r>
              <a:rPr lang="en-US" sz="2800" dirty="0"/>
              <a:t>We start at Bennet Pass at ~4,650 feet and get on the Tie trail. This is a narrow trail and we drop about 400 feet vertically to 4,250 and the Pocket creek area</a:t>
            </a:r>
          </a:p>
          <a:p>
            <a:r>
              <a:rPr lang="en-US" sz="2800" dirty="0"/>
              <a:t>The descent down to Pocket Creek should be fun but unfortunately often the snow is poor and instead it involves sidestepping, falling and occasional swearing.</a:t>
            </a:r>
          </a:p>
          <a:p>
            <a:pPr marL="0" indent="0">
              <a:buNone/>
            </a:pPr>
            <a:endParaRPr lang="en-US" sz="2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2198" y="1169239"/>
            <a:ext cx="2937451" cy="4612526"/>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5853617" y="5854300"/>
            <a:ext cx="2614611" cy="923330"/>
          </a:xfrm>
          <a:prstGeom prst="rect">
            <a:avLst/>
          </a:prstGeom>
          <a:noFill/>
        </p:spPr>
        <p:txBody>
          <a:bodyPr wrap="square" rtlCol="0">
            <a:spAutoFit/>
          </a:bodyPr>
          <a:lstStyle/>
          <a:p>
            <a:pPr algn="ctr"/>
            <a:r>
              <a:rPr lang="en-US" dirty="0"/>
              <a:t>Tie trail in less than ideal conditions (which is most of the time)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49" y="-185744"/>
            <a:ext cx="8229600" cy="1143000"/>
          </a:xfrm>
        </p:spPr>
        <p:txBody>
          <a:bodyPr>
            <a:normAutofit/>
          </a:bodyPr>
          <a:lstStyle/>
          <a:p>
            <a:r>
              <a:rPr lang="en-US" sz="4000" dirty="0"/>
              <a:t>Detailed Route Info</a:t>
            </a:r>
          </a:p>
        </p:txBody>
      </p:sp>
      <p:sp>
        <p:nvSpPr>
          <p:cNvPr id="3" name="Content Placeholder 2"/>
          <p:cNvSpPr>
            <a:spLocks noGrp="1"/>
          </p:cNvSpPr>
          <p:nvPr>
            <p:ph idx="1"/>
          </p:nvPr>
        </p:nvSpPr>
        <p:spPr>
          <a:xfrm>
            <a:off x="171448" y="665164"/>
            <a:ext cx="8772527" cy="2620961"/>
          </a:xfrm>
        </p:spPr>
        <p:txBody>
          <a:bodyPr>
            <a:normAutofit fontScale="85000" lnSpcReduction="20000"/>
          </a:bodyPr>
          <a:lstStyle/>
          <a:p>
            <a:r>
              <a:rPr lang="en-US" sz="2800" dirty="0"/>
              <a:t>We contour along a road staying relatively flat . We take this road a few miles until we get to the “corner” of the basin at ~4,200 feet.</a:t>
            </a:r>
          </a:p>
          <a:p>
            <a:r>
              <a:rPr lang="en-US" sz="2800" dirty="0"/>
              <a:t>Now we climb. We climb up 1,000 feet on a logging road. This logging road is also known at “Fat Lady Trail” (so named by no woman skier ever)</a:t>
            </a:r>
          </a:p>
          <a:p>
            <a:r>
              <a:rPr lang="en-US" sz="2800" dirty="0"/>
              <a:t> After much effort we work our way up to the Bennett Pass Ridge trail and hit the ridge at 5,200 feet.</a:t>
            </a:r>
          </a:p>
          <a:p>
            <a:pPr marL="0" indent="0">
              <a:buNone/>
            </a:pPr>
            <a:endParaRPr lang="en-US"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809" y="3307843"/>
            <a:ext cx="7693904" cy="3162962"/>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1499685" y="6470805"/>
            <a:ext cx="6453690" cy="369332"/>
          </a:xfrm>
          <a:prstGeom prst="rect">
            <a:avLst/>
          </a:prstGeom>
          <a:noFill/>
        </p:spPr>
        <p:txBody>
          <a:bodyPr wrap="square" rtlCol="0">
            <a:spAutoFit/>
          </a:bodyPr>
          <a:lstStyle/>
          <a:p>
            <a:pPr algn="ctr"/>
            <a:r>
              <a:rPr lang="en-US" dirty="0"/>
              <a:t>Skinny lady working up the gentle “fat lady trail”</a:t>
            </a:r>
          </a:p>
        </p:txBody>
      </p:sp>
    </p:spTree>
    <p:extLst>
      <p:ext uri="{BB962C8B-B14F-4D97-AF65-F5344CB8AC3E}">
        <p14:creationId xmlns:p14="http://schemas.microsoft.com/office/powerpoint/2010/main" val="1629483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49" y="-85728"/>
            <a:ext cx="8229600" cy="914403"/>
          </a:xfrm>
        </p:spPr>
        <p:txBody>
          <a:bodyPr>
            <a:normAutofit/>
          </a:bodyPr>
          <a:lstStyle/>
          <a:p>
            <a:r>
              <a:rPr lang="en-US" sz="4000" dirty="0"/>
              <a:t>Detailed Route Info</a:t>
            </a:r>
          </a:p>
        </p:txBody>
      </p:sp>
      <p:sp>
        <p:nvSpPr>
          <p:cNvPr id="3" name="Content Placeholder 2"/>
          <p:cNvSpPr>
            <a:spLocks noGrp="1"/>
          </p:cNvSpPr>
          <p:nvPr>
            <p:ph idx="1"/>
          </p:nvPr>
        </p:nvSpPr>
        <p:spPr>
          <a:xfrm>
            <a:off x="342900" y="679449"/>
            <a:ext cx="5029200" cy="5972823"/>
          </a:xfrm>
        </p:spPr>
        <p:txBody>
          <a:bodyPr>
            <a:normAutofit fontScale="85000" lnSpcReduction="10000"/>
          </a:bodyPr>
          <a:lstStyle/>
          <a:p>
            <a:r>
              <a:rPr lang="en-US" sz="2800" dirty="0"/>
              <a:t>This is the far point and now we head back towards Bennett Pass and lose ~500 feet in the process</a:t>
            </a:r>
          </a:p>
          <a:p>
            <a:r>
              <a:rPr lang="en-US" sz="2800" dirty="0"/>
              <a:t>It is all road tour coming back but the road is often filled with drifts and we have some famous Mount Hood ski sections to cross including the famed “Terrible Traverse” and S-curves.</a:t>
            </a:r>
          </a:p>
          <a:p>
            <a:r>
              <a:rPr lang="en-US" sz="2800" dirty="0"/>
              <a:t>The last ½ mile or so in is easy and downhill. That part makes a pleasant finish.</a:t>
            </a:r>
          </a:p>
          <a:p>
            <a:r>
              <a:rPr lang="en-US" sz="2800" dirty="0"/>
              <a:t>Note: If the Terrible Traverse is too </a:t>
            </a:r>
            <a:br>
              <a:rPr lang="en-US" sz="2800" dirty="0"/>
            </a:br>
            <a:r>
              <a:rPr lang="en-US" sz="2800" dirty="0"/>
              <a:t>dangerous then we’ll have to </a:t>
            </a:r>
            <a:br>
              <a:rPr lang="en-US" sz="2800" dirty="0"/>
            </a:br>
            <a:r>
              <a:rPr lang="en-US" sz="2800" dirty="0"/>
              <a:t>backtrack. Total mileage would</a:t>
            </a:r>
            <a:br>
              <a:rPr lang="en-US" sz="2800" dirty="0"/>
            </a:br>
            <a:r>
              <a:rPr lang="en-US" sz="2800" dirty="0"/>
              <a:t> then be ~12 miles. I think this </a:t>
            </a:r>
            <a:br>
              <a:rPr lang="en-US" sz="2800" dirty="0"/>
            </a:br>
            <a:r>
              <a:rPr lang="en-US" sz="2800" dirty="0"/>
              <a:t>option is unlikely.</a:t>
            </a:r>
          </a:p>
          <a:p>
            <a:pPr marL="0" indent="0">
              <a:buNone/>
            </a:pPr>
            <a:endParaRPr lang="en-US"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3549" y="908881"/>
            <a:ext cx="3259001" cy="5374059"/>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5643564" y="6282940"/>
            <a:ext cx="3158987" cy="369332"/>
          </a:xfrm>
          <a:prstGeom prst="rect">
            <a:avLst/>
          </a:prstGeom>
          <a:noFill/>
        </p:spPr>
        <p:txBody>
          <a:bodyPr wrap="square" rtlCol="0">
            <a:spAutoFit/>
          </a:bodyPr>
          <a:lstStyle/>
          <a:p>
            <a:pPr algn="ctr"/>
            <a:r>
              <a:rPr lang="en-US" dirty="0"/>
              <a:t>The famed “Terrible Traverse”</a:t>
            </a:r>
          </a:p>
        </p:txBody>
      </p:sp>
    </p:spTree>
    <p:extLst>
      <p:ext uri="{BB962C8B-B14F-4D97-AF65-F5344CB8AC3E}">
        <p14:creationId xmlns:p14="http://schemas.microsoft.com/office/powerpoint/2010/main" val="2070965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174" y="0"/>
            <a:ext cx="8229600" cy="1143000"/>
          </a:xfrm>
        </p:spPr>
        <p:txBody>
          <a:bodyPr>
            <a:normAutofit/>
          </a:bodyPr>
          <a:lstStyle/>
          <a:p>
            <a:r>
              <a:rPr lang="en-US" dirty="0"/>
              <a:t>Topographic Map and GPS Track</a:t>
            </a:r>
            <a:br>
              <a:rPr lang="en-US" dirty="0"/>
            </a:br>
            <a:r>
              <a:rPr lang="en-US" sz="2200" dirty="0"/>
              <a:t>(you are not required to bring a GPS but I’m making this available)</a:t>
            </a:r>
            <a:endParaRPr lang="en-US" dirty="0"/>
          </a:p>
        </p:txBody>
      </p:sp>
      <p:sp>
        <p:nvSpPr>
          <p:cNvPr id="3" name="Content Placeholder 2"/>
          <p:cNvSpPr>
            <a:spLocks noGrp="1"/>
          </p:cNvSpPr>
          <p:nvPr>
            <p:ph idx="1"/>
          </p:nvPr>
        </p:nvSpPr>
        <p:spPr>
          <a:xfrm>
            <a:off x="481814" y="1209306"/>
            <a:ext cx="8613417" cy="5435461"/>
          </a:xfrm>
        </p:spPr>
        <p:txBody>
          <a:bodyPr>
            <a:normAutofit/>
          </a:bodyPr>
          <a:lstStyle/>
          <a:p>
            <a:r>
              <a:rPr lang="en-US" sz="2800" dirty="0">
                <a:hlinkClick r:id="rId2"/>
              </a:rPr>
              <a:t>Bennet Pass Loop GPS Track </a:t>
            </a:r>
            <a:r>
              <a:rPr lang="en-US" sz="2800" dirty="0"/>
              <a:t>on CalTopo</a:t>
            </a:r>
          </a:p>
          <a:p>
            <a:pPr lvl="1"/>
            <a:r>
              <a:rPr lang="en-US" sz="2000" dirty="0"/>
              <a:t>The link above allows you to easily print a map of our route</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p:txBody>
      </p:sp>
      <p:pic>
        <p:nvPicPr>
          <p:cNvPr id="5" name="Picture 4"/>
          <p:cNvPicPr>
            <a:picLocks noChangeAspect="1"/>
          </p:cNvPicPr>
          <p:nvPr/>
        </p:nvPicPr>
        <p:blipFill>
          <a:blip r:embed="rId3"/>
          <a:stretch>
            <a:fillRect/>
          </a:stretch>
        </p:blipFill>
        <p:spPr>
          <a:xfrm>
            <a:off x="677948" y="2288798"/>
            <a:ext cx="4744483" cy="3584720"/>
          </a:xfrm>
          <a:prstGeom prst="rect">
            <a:avLst/>
          </a:prstGeom>
        </p:spPr>
      </p:pic>
      <p:sp>
        <p:nvSpPr>
          <p:cNvPr id="7" name="TextBox 6"/>
          <p:cNvSpPr txBox="1"/>
          <p:nvPr/>
        </p:nvSpPr>
        <p:spPr>
          <a:xfrm>
            <a:off x="1025020" y="5939824"/>
            <a:ext cx="3261139" cy="369332"/>
          </a:xfrm>
          <a:prstGeom prst="rect">
            <a:avLst/>
          </a:prstGeom>
          <a:noFill/>
        </p:spPr>
        <p:txBody>
          <a:bodyPr wrap="square" rtlCol="0">
            <a:spAutoFit/>
          </a:bodyPr>
          <a:lstStyle/>
          <a:p>
            <a:pPr algn="ctr"/>
            <a:r>
              <a:rPr lang="en-US" dirty="0"/>
              <a:t>Sample map from </a:t>
            </a:r>
            <a:r>
              <a:rPr lang="en-US" dirty="0" err="1"/>
              <a:t>CalTopo</a:t>
            </a:r>
            <a:endParaRPr lang="en-US" dirty="0"/>
          </a:p>
        </p:txBody>
      </p:sp>
    </p:spTree>
    <p:extLst>
      <p:ext uri="{BB962C8B-B14F-4D97-AF65-F5344CB8AC3E}">
        <p14:creationId xmlns:p14="http://schemas.microsoft.com/office/powerpoint/2010/main" val="3129926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700" y="2434798"/>
            <a:ext cx="8089900" cy="1446550"/>
          </a:xfrm>
          <a:prstGeom prst="rect">
            <a:avLst/>
          </a:prstGeom>
          <a:noFill/>
        </p:spPr>
        <p:txBody>
          <a:bodyPr wrap="square" rtlCol="0">
            <a:spAutoFit/>
          </a:bodyPr>
          <a:lstStyle/>
          <a:p>
            <a:r>
              <a:rPr lang="en-US" sz="8800" b="1" dirty="0"/>
              <a:t>Background Info</a:t>
            </a:r>
          </a:p>
        </p:txBody>
      </p:sp>
    </p:spTree>
    <p:extLst>
      <p:ext uri="{BB962C8B-B14F-4D97-AF65-F5344CB8AC3E}">
        <p14:creationId xmlns:p14="http://schemas.microsoft.com/office/powerpoint/2010/main" val="839897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122238"/>
            <a:ext cx="8229600" cy="1143000"/>
          </a:xfrm>
        </p:spPr>
        <p:txBody>
          <a:bodyPr/>
          <a:lstStyle/>
          <a:p>
            <a:r>
              <a:rPr lang="en-US" dirty="0"/>
              <a:t>ONC Carpooling Policy</a:t>
            </a:r>
          </a:p>
        </p:txBody>
      </p:sp>
      <p:sp>
        <p:nvSpPr>
          <p:cNvPr id="3" name="Content Placeholder 2"/>
          <p:cNvSpPr>
            <a:spLocks noGrp="1"/>
          </p:cNvSpPr>
          <p:nvPr>
            <p:ph idx="1"/>
          </p:nvPr>
        </p:nvSpPr>
        <p:spPr/>
        <p:txBody>
          <a:bodyPr>
            <a:normAutofit fontScale="92500" lnSpcReduction="20000"/>
          </a:bodyPr>
          <a:lstStyle/>
          <a:p>
            <a:pPr>
              <a:buNone/>
            </a:pPr>
            <a:r>
              <a:rPr lang="en-US" dirty="0"/>
              <a:t>If we don’t have drivers, we don’t have a trip. </a:t>
            </a:r>
            <a:r>
              <a:rPr lang="en-US" dirty="0">
                <a:solidFill>
                  <a:srgbClr val="C00000"/>
                </a:solidFill>
              </a:rPr>
              <a:t>If you have a snow compatible car then please offer to drive.</a:t>
            </a:r>
            <a:r>
              <a:rPr lang="en-US" dirty="0"/>
              <a:t> If we don’t have enough drivers then we’ll do a lottery to see who goes.</a:t>
            </a:r>
          </a:p>
          <a:p>
            <a:pPr>
              <a:buNone/>
            </a:pPr>
            <a:endParaRPr lang="en-US" dirty="0"/>
          </a:p>
          <a:p>
            <a:pPr>
              <a:buNone/>
            </a:pPr>
            <a:r>
              <a:rPr lang="en-US" dirty="0"/>
              <a:t>For passengers, the ONC policy is each passenger contributes 15 cents per mile. For three or more passengers, the maximum total contribution by all passengers is limited to 45 cents per mile. A typical round trip distance to Mt Hood and back is 120 miles to 160 miles  = $18-$24/person</a:t>
            </a:r>
          </a:p>
        </p:txBody>
      </p:sp>
    </p:spTree>
    <p:extLst>
      <p:ext uri="{BB962C8B-B14F-4D97-AF65-F5344CB8AC3E}">
        <p14:creationId xmlns:p14="http://schemas.microsoft.com/office/powerpoint/2010/main" val="420368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173038"/>
            <a:ext cx="8229600" cy="1143000"/>
          </a:xfrm>
        </p:spPr>
        <p:txBody>
          <a:bodyPr>
            <a:normAutofit/>
          </a:bodyPr>
          <a:lstStyle/>
          <a:p>
            <a:r>
              <a:rPr lang="en-US" dirty="0">
                <a:hlinkClick r:id="rId2"/>
              </a:rPr>
              <a:t>ONC Ski Rating</a:t>
            </a:r>
            <a:endParaRPr lang="en-US" sz="3100" dirty="0">
              <a:solidFill>
                <a:srgbClr val="C00000"/>
              </a:solidFill>
            </a:endParaRPr>
          </a:p>
        </p:txBody>
      </p:sp>
      <p:sp>
        <p:nvSpPr>
          <p:cNvPr id="3" name="Content Placeholder 2"/>
          <p:cNvSpPr>
            <a:spLocks noGrp="1"/>
          </p:cNvSpPr>
          <p:nvPr>
            <p:ph idx="1"/>
          </p:nvPr>
        </p:nvSpPr>
        <p:spPr>
          <a:xfrm>
            <a:off x="419100" y="1485900"/>
            <a:ext cx="8229600" cy="4525963"/>
          </a:xfrm>
        </p:spPr>
        <p:txBody>
          <a:bodyPr>
            <a:normAutofit fontScale="70000" lnSpcReduction="20000"/>
          </a:bodyPr>
          <a:lstStyle/>
          <a:p>
            <a:r>
              <a:rPr lang="en-US" dirty="0"/>
              <a:t>Novice level</a:t>
            </a:r>
          </a:p>
          <a:p>
            <a:pPr lvl="1"/>
            <a:r>
              <a:rPr lang="en-US" dirty="0"/>
              <a:t>These tours are for the inexperienced skiers. While this is not a lesson, the leader will help new skiers as much as possible. Tour length is 3-5 miles over nearly flat terrain.</a:t>
            </a:r>
          </a:p>
          <a:p>
            <a:r>
              <a:rPr lang="en-US" dirty="0"/>
              <a:t>Beginning/Easy level</a:t>
            </a:r>
          </a:p>
          <a:p>
            <a:pPr lvl="1"/>
            <a:r>
              <a:rPr lang="en-US" dirty="0"/>
              <a:t>4 to 6 Miles over gentle terrain at a pace comfortable for all participants</a:t>
            </a:r>
          </a:p>
          <a:p>
            <a:r>
              <a:rPr lang="en-US" dirty="0"/>
              <a:t>Intermediate level</a:t>
            </a:r>
          </a:p>
          <a:p>
            <a:pPr lvl="1"/>
            <a:r>
              <a:rPr lang="en-US" dirty="0"/>
              <a:t>6 to 12 miles. Terrain flat to long hills that are no steeper than found on a road (maximum 10 degrees). Moderate pace. Trail turning skills required, if there are hills.</a:t>
            </a:r>
          </a:p>
          <a:p>
            <a:r>
              <a:rPr lang="en-US" dirty="0"/>
              <a:t>Advanced level</a:t>
            </a:r>
          </a:p>
          <a:p>
            <a:pPr lvl="1"/>
            <a:r>
              <a:rPr lang="en-US" dirty="0"/>
              <a:t>&gt; 12 miles. Terrain flat to steep hills (&gt; 10 degrees). Moderate to fast pace. Strong turning skills required on the tours with steeper slopes.</a:t>
            </a:r>
          </a:p>
        </p:txBody>
      </p:sp>
    </p:spTree>
    <p:extLst>
      <p:ext uri="{BB962C8B-B14F-4D97-AF65-F5344CB8AC3E}">
        <p14:creationId xmlns:p14="http://schemas.microsoft.com/office/powerpoint/2010/main" val="4199722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hoco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8027" y="1540866"/>
            <a:ext cx="3866962" cy="30935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a:t>What to Bring/Gear</a:t>
            </a:r>
            <a:br>
              <a:rPr lang="en-US" dirty="0"/>
            </a:br>
            <a:r>
              <a:rPr lang="en-US" sz="3100" dirty="0"/>
              <a:t>(click links below for more info)</a:t>
            </a:r>
            <a:endParaRPr lang="en-US" dirty="0"/>
          </a:p>
        </p:txBody>
      </p:sp>
      <p:sp>
        <p:nvSpPr>
          <p:cNvPr id="3" name="Content Placeholder 2"/>
          <p:cNvSpPr>
            <a:spLocks noGrp="1"/>
          </p:cNvSpPr>
          <p:nvPr>
            <p:ph idx="1"/>
          </p:nvPr>
        </p:nvSpPr>
        <p:spPr>
          <a:xfrm>
            <a:off x="457200" y="1968500"/>
            <a:ext cx="8229600" cy="4157663"/>
          </a:xfrm>
        </p:spPr>
        <p:txBody>
          <a:bodyPr/>
          <a:lstStyle/>
          <a:p>
            <a:r>
              <a:rPr lang="en-US" dirty="0">
                <a:hlinkClick r:id="rId3"/>
              </a:rPr>
              <a:t>Ski Rental Options</a:t>
            </a:r>
            <a:endParaRPr lang="en-US" dirty="0"/>
          </a:p>
          <a:p>
            <a:r>
              <a:rPr lang="en-US" dirty="0">
                <a:hlinkClick r:id="rId4"/>
              </a:rPr>
              <a:t>What to Wear</a:t>
            </a:r>
            <a:endParaRPr lang="en-US" dirty="0"/>
          </a:p>
          <a:p>
            <a:r>
              <a:rPr lang="en-US" dirty="0">
                <a:hlinkClick r:id="rId5"/>
              </a:rPr>
              <a:t>Tour Essentials</a:t>
            </a:r>
            <a:endParaRPr lang="en-US" dirty="0"/>
          </a:p>
          <a:p>
            <a:r>
              <a:rPr lang="en-US" dirty="0"/>
              <a:t>Chocolate for trip leaders! </a:t>
            </a:r>
          </a:p>
          <a:p>
            <a:endParaRPr lang="en-US" dirty="0"/>
          </a:p>
        </p:txBody>
      </p:sp>
      <p:sp>
        <p:nvSpPr>
          <p:cNvPr id="4" name="Rectangle 3"/>
          <p:cNvSpPr/>
          <p:nvPr/>
        </p:nvSpPr>
        <p:spPr>
          <a:xfrm>
            <a:off x="1320800" y="4912836"/>
            <a:ext cx="6121400" cy="1323439"/>
          </a:xfrm>
          <a:prstGeom prst="rect">
            <a:avLst/>
          </a:prstGeom>
        </p:spPr>
        <p:txBody>
          <a:bodyPr wrap="square">
            <a:spAutoFit/>
          </a:bodyPr>
          <a:lstStyle/>
          <a:p>
            <a:pPr algn="ctr"/>
            <a:r>
              <a:rPr lang="en-US" sz="2000" dirty="0">
                <a:solidFill>
                  <a:srgbClr val="C00000"/>
                </a:solidFill>
              </a:rPr>
              <a:t>Note that if you need to rent skis you’ll need to rent them prior to the trip. It takes quite a while to rent and it doesn’t work to split the group and try and regroup when renting on the way</a:t>
            </a:r>
            <a:endParaRPr lang="en-US" sz="2000" dirty="0"/>
          </a:p>
        </p:txBody>
      </p:sp>
    </p:spTree>
    <p:extLst>
      <p:ext uri="{BB962C8B-B14F-4D97-AF65-F5344CB8AC3E}">
        <p14:creationId xmlns:p14="http://schemas.microsoft.com/office/powerpoint/2010/main" val="2496415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174" y="0"/>
            <a:ext cx="8229600" cy="1143000"/>
          </a:xfrm>
        </p:spPr>
        <p:txBody>
          <a:bodyPr>
            <a:normAutofit/>
          </a:bodyPr>
          <a:lstStyle/>
          <a:p>
            <a:r>
              <a:rPr lang="en-US" dirty="0"/>
              <a:t>Electronic Map/GPS</a:t>
            </a:r>
          </a:p>
        </p:txBody>
      </p:sp>
      <p:sp>
        <p:nvSpPr>
          <p:cNvPr id="3" name="Content Placeholder 2"/>
          <p:cNvSpPr>
            <a:spLocks noGrp="1"/>
          </p:cNvSpPr>
          <p:nvPr>
            <p:ph idx="1"/>
          </p:nvPr>
        </p:nvSpPr>
        <p:spPr>
          <a:xfrm>
            <a:off x="110544" y="1143000"/>
            <a:ext cx="5609060" cy="5435461"/>
          </a:xfrm>
        </p:spPr>
        <p:txBody>
          <a:bodyPr>
            <a:normAutofit lnSpcReduction="10000"/>
          </a:bodyPr>
          <a:lstStyle/>
          <a:p>
            <a:r>
              <a:rPr lang="en-US" sz="2400" dirty="0"/>
              <a:t>Forget paper maps!</a:t>
            </a:r>
          </a:p>
          <a:p>
            <a:pPr lvl="1"/>
            <a:r>
              <a:rPr lang="en-US" sz="2000" dirty="0"/>
              <a:t>I’ve given up carrying paper maps and instead use my smartphone to see the track and where I am. This works really well. </a:t>
            </a:r>
          </a:p>
          <a:p>
            <a:r>
              <a:rPr lang="en-US" sz="2400" dirty="0"/>
              <a:t>Numerous smartphone GPS apps are available, my own favorite is </a:t>
            </a:r>
            <a:r>
              <a:rPr lang="en-US" sz="2400" dirty="0">
                <a:hlinkClick r:id="rId2"/>
              </a:rPr>
              <a:t>Gaia</a:t>
            </a:r>
            <a:r>
              <a:rPr lang="en-US" sz="2400" dirty="0"/>
              <a:t> ($10/year).</a:t>
            </a:r>
          </a:p>
          <a:p>
            <a:r>
              <a:rPr lang="en-US" sz="2400" dirty="0"/>
              <a:t>Additionally you can view/download full ONC track data set at </a:t>
            </a:r>
            <a:r>
              <a:rPr lang="en-US" sz="2400" dirty="0">
                <a:hlinkClick r:id="rId3"/>
              </a:rPr>
              <a:t>CalTopo ONC Database</a:t>
            </a:r>
            <a:endParaRPr lang="en-US" sz="2400" dirty="0"/>
          </a:p>
          <a:p>
            <a:pPr marL="0" indent="0">
              <a:buNone/>
            </a:pPr>
            <a:endParaRPr lang="en-US" sz="2400" dirty="0"/>
          </a:p>
          <a:p>
            <a:endParaRPr lang="en-US" sz="2400" dirty="0"/>
          </a:p>
          <a:p>
            <a:endParaRPr lang="en-US" sz="2400" dirty="0"/>
          </a:p>
          <a:p>
            <a:pPr marL="0" indent="0" algn="ctr">
              <a:buNone/>
            </a:pPr>
            <a:r>
              <a:rPr lang="en-US" sz="2000" dirty="0"/>
              <a:t>See me at one of the club meetings if you need some help using this. I’ll assist for the cost of a pint! </a:t>
            </a:r>
          </a:p>
        </p:txBody>
      </p:sp>
      <p:sp>
        <p:nvSpPr>
          <p:cNvPr id="4" name="TextBox 3"/>
          <p:cNvSpPr txBox="1"/>
          <p:nvPr/>
        </p:nvSpPr>
        <p:spPr>
          <a:xfrm>
            <a:off x="5588000" y="6162488"/>
            <a:ext cx="3261139" cy="646331"/>
          </a:xfrm>
          <a:prstGeom prst="rect">
            <a:avLst/>
          </a:prstGeom>
          <a:noFill/>
        </p:spPr>
        <p:txBody>
          <a:bodyPr wrap="square" rtlCol="0">
            <a:spAutoFit/>
          </a:bodyPr>
          <a:lstStyle/>
          <a:p>
            <a:pPr algn="ctr"/>
            <a:r>
              <a:rPr lang="en-US" dirty="0"/>
              <a:t>Sample screen shot for</a:t>
            </a:r>
          </a:p>
          <a:p>
            <a:pPr algn="ctr"/>
            <a:r>
              <a:rPr lang="en-US" dirty="0"/>
              <a:t>Gaia iPhone Software</a:t>
            </a:r>
          </a:p>
        </p:txBody>
      </p:sp>
      <p:pic>
        <p:nvPicPr>
          <p:cNvPr id="6" name="Picture 5">
            <a:extLst>
              <a:ext uri="{FF2B5EF4-FFF2-40B4-BE49-F238E27FC236}">
                <a16:creationId xmlns:a16="http://schemas.microsoft.com/office/drawing/2014/main" id="{6AEBBBAC-CC3F-4936-8BD8-679F0B5426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7007" y="1047888"/>
            <a:ext cx="2838819" cy="5047349"/>
          </a:xfrm>
          <a:prstGeom prst="rect">
            <a:avLst/>
          </a:prstGeom>
          <a:noFill/>
          <a:ln w="25400">
            <a:solidFill>
              <a:schemeClr val="tx1"/>
            </a:solidFill>
          </a:ln>
        </p:spPr>
      </p:pic>
    </p:spTree>
    <p:extLst>
      <p:ext uri="{BB962C8B-B14F-4D97-AF65-F5344CB8AC3E}">
        <p14:creationId xmlns:p14="http://schemas.microsoft.com/office/powerpoint/2010/main" val="3127490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9113" y="190499"/>
            <a:ext cx="7772400" cy="1362075"/>
          </a:xfrm>
        </p:spPr>
        <p:txBody>
          <a:bodyPr/>
          <a:lstStyle/>
          <a:p>
            <a:pPr algn="ctr"/>
            <a:r>
              <a:rPr lang="en-US" dirty="0"/>
              <a:t>Maps/Guides</a:t>
            </a:r>
          </a:p>
        </p:txBody>
      </p:sp>
      <p:sp>
        <p:nvSpPr>
          <p:cNvPr id="7" name="Text Placeholder 6"/>
          <p:cNvSpPr>
            <a:spLocks noGrp="1"/>
          </p:cNvSpPr>
          <p:nvPr>
            <p:ph type="body" idx="1"/>
          </p:nvPr>
        </p:nvSpPr>
        <p:spPr>
          <a:xfrm>
            <a:off x="519113" y="4387290"/>
            <a:ext cx="2371750" cy="2183792"/>
          </a:xfrm>
        </p:spPr>
        <p:txBody>
          <a:bodyPr>
            <a:normAutofit/>
          </a:bodyPr>
          <a:lstStyle/>
          <a:p>
            <a:r>
              <a:rPr lang="en-US" sz="1800" dirty="0"/>
              <a:t>The best overall reference books is still Klindt </a:t>
            </a:r>
            <a:r>
              <a:rPr lang="en-US" sz="1800" dirty="0" err="1"/>
              <a:t>Vielbig’s</a:t>
            </a:r>
            <a:r>
              <a:rPr lang="en-US" sz="1800" dirty="0"/>
              <a:t>. This is out of print but you can still find used copies on </a:t>
            </a:r>
            <a:r>
              <a:rPr lang="en-US" sz="1800" dirty="0">
                <a:hlinkClick r:id="rId2"/>
              </a:rPr>
              <a:t>Amazon</a:t>
            </a:r>
            <a:endParaRPr lang="en-US" sz="18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7856" y="190499"/>
            <a:ext cx="2787844" cy="6448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ecx.images-amazon.com/images/I/518W6KKCQFL._SX299_BO1,204,203,20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0600" y="4319225"/>
            <a:ext cx="1473200" cy="2319923"/>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5122718" y="3429000"/>
            <a:ext cx="748146"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 Placeholder 6"/>
          <p:cNvSpPr txBox="1">
            <a:spLocks/>
          </p:cNvSpPr>
          <p:nvPr/>
        </p:nvSpPr>
        <p:spPr>
          <a:xfrm>
            <a:off x="570682" y="900114"/>
            <a:ext cx="4675187" cy="3227387"/>
          </a:xfrm>
          <a:prstGeom prst="rect">
            <a:avLst/>
          </a:prstGeom>
        </p:spPr>
        <p:txBody>
          <a:bodyPr vert="horz" lIns="91440" tIns="45720" rIns="91440" bIns="45720" rtlCol="0" anchor="t" anchorCtr="0">
            <a:normAutofit fontScale="92500" lnSpcReduction="10000"/>
          </a:bodyPr>
          <a:lstStyle>
            <a:lvl1pPr marL="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dirty="0"/>
              <a:t>Maps and Guidebooks are great for studying trip options at home.  </a:t>
            </a:r>
          </a:p>
          <a:p>
            <a:endParaRPr lang="en-US" dirty="0"/>
          </a:p>
          <a:p>
            <a:r>
              <a:rPr lang="en-US" dirty="0"/>
              <a:t>Note - There are always new trails being developed and the maps I have included in this packet may not be the most recent.</a:t>
            </a:r>
          </a:p>
          <a:p>
            <a:endParaRPr lang="en-US" dirty="0"/>
          </a:p>
          <a:p>
            <a:pPr algn="l"/>
            <a:r>
              <a:rPr lang="en-US" dirty="0"/>
              <a:t>If you want to buy your own maps for this trip then the best one I’ve found  for Mt. Hood is the 2015 Mt. Hood Winter Trails (</a:t>
            </a:r>
            <a:r>
              <a:rPr lang="en-US" dirty="0" err="1">
                <a:hlinkClick r:id="rId5"/>
              </a:rPr>
              <a:t>BuyBetterMaps</a:t>
            </a:r>
            <a:r>
              <a:rPr lang="en-US" dirty="0"/>
              <a:t>,   </a:t>
            </a:r>
            <a:r>
              <a:rPr lang="en-US" dirty="0">
                <a:hlinkClick r:id="rId6"/>
              </a:rPr>
              <a:t>Amazon </a:t>
            </a:r>
            <a:r>
              <a:rPr lang="en-US" dirty="0"/>
              <a:t> or your local REI)</a:t>
            </a:r>
          </a:p>
        </p:txBody>
      </p:sp>
      <p:cxnSp>
        <p:nvCxnSpPr>
          <p:cNvPr id="12" name="Straight Arrow Connector 11"/>
          <p:cNvCxnSpPr/>
          <p:nvPr/>
        </p:nvCxnSpPr>
        <p:spPr>
          <a:xfrm>
            <a:off x="2700471" y="5268191"/>
            <a:ext cx="718138" cy="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8834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Cancellation</a:t>
            </a:r>
          </a:p>
        </p:txBody>
      </p:sp>
      <p:sp>
        <p:nvSpPr>
          <p:cNvPr id="3" name="Content Placeholder 2"/>
          <p:cNvSpPr>
            <a:spLocks noGrp="1"/>
          </p:cNvSpPr>
          <p:nvPr>
            <p:ph idx="1"/>
          </p:nvPr>
        </p:nvSpPr>
        <p:spPr/>
        <p:txBody>
          <a:bodyPr/>
          <a:lstStyle/>
          <a:p>
            <a:r>
              <a:rPr lang="en-US" dirty="0"/>
              <a:t>Cancellations are rare but they do occasionally happen</a:t>
            </a:r>
          </a:p>
          <a:p>
            <a:r>
              <a:rPr lang="en-US" dirty="0"/>
              <a:t>Please check your e-mail before driving out to carpool spot. </a:t>
            </a:r>
          </a:p>
          <a:p>
            <a:r>
              <a:rPr lang="en-US" dirty="0"/>
              <a:t>I’ll e-mail only if there is a cancel or change in plans, otherwise the trip is on.</a:t>
            </a:r>
          </a:p>
        </p:txBody>
      </p:sp>
    </p:spTree>
    <p:extLst>
      <p:ext uri="{BB962C8B-B14F-4D97-AF65-F5344CB8AC3E}">
        <p14:creationId xmlns:p14="http://schemas.microsoft.com/office/powerpoint/2010/main" val="521949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Weather Reports</a:t>
            </a:r>
          </a:p>
        </p:txBody>
      </p:sp>
      <p:sp>
        <p:nvSpPr>
          <p:cNvPr id="3" name="Content Placeholder 2"/>
          <p:cNvSpPr>
            <a:spLocks noGrp="1"/>
          </p:cNvSpPr>
          <p:nvPr>
            <p:ph idx="1"/>
          </p:nvPr>
        </p:nvSpPr>
        <p:spPr>
          <a:xfrm>
            <a:off x="457200" y="1485900"/>
            <a:ext cx="8229600" cy="4525963"/>
          </a:xfrm>
        </p:spPr>
        <p:txBody>
          <a:bodyPr>
            <a:normAutofit fontScale="77500" lnSpcReduction="20000"/>
          </a:bodyPr>
          <a:lstStyle/>
          <a:p>
            <a:pPr marL="0" indent="0" algn="ctr">
              <a:buNone/>
            </a:pPr>
            <a:r>
              <a:rPr lang="en-US" dirty="0"/>
              <a:t>Obviously the tour gets cancelled if we don’t have enough snow. Additionally if it looks like it is just going to rain on us all day then we’ll cancel. I like to use the following site to check the weather.</a:t>
            </a:r>
          </a:p>
          <a:p>
            <a:pPr marL="0" indent="0" algn="ctr">
              <a:buNone/>
            </a:pPr>
            <a:endParaRPr lang="en-US" dirty="0"/>
          </a:p>
          <a:p>
            <a:r>
              <a:rPr lang="en-US" sz="3000" dirty="0">
                <a:hlinkClick r:id="rId2"/>
              </a:rPr>
              <a:t>National Weather Service Zone Forecast. </a:t>
            </a:r>
            <a:r>
              <a:rPr lang="en-US" sz="3000" dirty="0"/>
              <a:t>Good general description and snow level info.</a:t>
            </a:r>
          </a:p>
          <a:p>
            <a:r>
              <a:rPr lang="en-US" sz="3000" dirty="0">
                <a:hlinkClick r:id="rId3"/>
              </a:rPr>
              <a:t>Mount Hood </a:t>
            </a:r>
            <a:r>
              <a:rPr lang="en-US" sz="3000" dirty="0" err="1">
                <a:hlinkClick r:id="rId3"/>
              </a:rPr>
              <a:t>WebCams</a:t>
            </a:r>
            <a:r>
              <a:rPr lang="en-US" sz="3000" dirty="0"/>
              <a:t>. Amar </a:t>
            </a:r>
            <a:r>
              <a:rPr lang="en-US" sz="3000" dirty="0" err="1"/>
              <a:t>Andalkar</a:t>
            </a:r>
            <a:r>
              <a:rPr lang="en-US" sz="3000" dirty="0"/>
              <a:t> does a great job at pulling together all the </a:t>
            </a:r>
            <a:r>
              <a:rPr lang="en-US" sz="3000" dirty="0" err="1"/>
              <a:t>WebCams</a:t>
            </a:r>
            <a:r>
              <a:rPr lang="en-US" sz="3000" dirty="0"/>
              <a:t>. For day tours I like to look to see how much snow there is in Government Camp</a:t>
            </a:r>
          </a:p>
          <a:p>
            <a:r>
              <a:rPr lang="en-US" sz="3000" dirty="0">
                <a:hlinkClick r:id="rId4"/>
              </a:rPr>
              <a:t>Northwest Avalanche Center </a:t>
            </a:r>
            <a:r>
              <a:rPr lang="en-US" sz="3000" dirty="0"/>
              <a:t>– Not applicable to the vast majority of ONC tours (since we rarely ski on or across slopes steep enough to avalanche) </a:t>
            </a:r>
          </a:p>
        </p:txBody>
      </p:sp>
    </p:spTree>
    <p:extLst>
      <p:ext uri="{BB962C8B-B14F-4D97-AF65-F5344CB8AC3E}">
        <p14:creationId xmlns:p14="http://schemas.microsoft.com/office/powerpoint/2010/main" val="1289501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9538"/>
            <a:ext cx="8229600" cy="1143000"/>
          </a:xfrm>
        </p:spPr>
        <p:txBody>
          <a:bodyPr/>
          <a:lstStyle/>
          <a:p>
            <a:r>
              <a:rPr lang="en-US" dirty="0"/>
              <a:t>Tour Starting Point</a:t>
            </a:r>
          </a:p>
        </p:txBody>
      </p:sp>
      <p:sp>
        <p:nvSpPr>
          <p:cNvPr id="5" name="Content Placeholder 4"/>
          <p:cNvSpPr>
            <a:spLocks noGrp="1"/>
          </p:cNvSpPr>
          <p:nvPr>
            <p:ph idx="1"/>
          </p:nvPr>
        </p:nvSpPr>
        <p:spPr>
          <a:xfrm>
            <a:off x="457200" y="1041400"/>
            <a:ext cx="8229600" cy="4525963"/>
          </a:xfrm>
        </p:spPr>
        <p:txBody>
          <a:bodyPr/>
          <a:lstStyle/>
          <a:p>
            <a:r>
              <a:rPr lang="en-US" dirty="0"/>
              <a:t>We carpool from Gateway but we start skiing from </a:t>
            </a:r>
            <a:r>
              <a:rPr lang="en-US" dirty="0">
                <a:hlinkClick r:id="rId2"/>
              </a:rPr>
              <a:t>Bennett Pass Sno-Park</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00" y="2202244"/>
            <a:ext cx="7823200" cy="4263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0250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Estimated Timing</a:t>
            </a:r>
          </a:p>
        </p:txBody>
      </p:sp>
      <p:sp>
        <p:nvSpPr>
          <p:cNvPr id="3" name="Content Placeholder 2"/>
          <p:cNvSpPr>
            <a:spLocks noGrp="1"/>
          </p:cNvSpPr>
          <p:nvPr>
            <p:ph idx="1"/>
          </p:nvPr>
        </p:nvSpPr>
        <p:spPr>
          <a:xfrm>
            <a:off x="596900" y="1562100"/>
            <a:ext cx="8229600" cy="4525963"/>
          </a:xfrm>
        </p:spPr>
        <p:txBody>
          <a:bodyPr>
            <a:normAutofit fontScale="92500" lnSpcReduction="10000"/>
          </a:bodyPr>
          <a:lstStyle/>
          <a:p>
            <a:r>
              <a:rPr lang="en-US" dirty="0"/>
              <a:t>8:00 AM Departure from Gateway</a:t>
            </a:r>
          </a:p>
          <a:p>
            <a:r>
              <a:rPr lang="en-US" dirty="0"/>
              <a:t>9:45 AM Park at Bennett </a:t>
            </a:r>
            <a:r>
              <a:rPr lang="en-US" dirty="0" err="1"/>
              <a:t>Sno</a:t>
            </a:r>
            <a:r>
              <a:rPr lang="en-US" dirty="0"/>
              <a:t>-Park</a:t>
            </a:r>
          </a:p>
          <a:p>
            <a:r>
              <a:rPr lang="en-US" dirty="0"/>
              <a:t>10:15 AM  Start Skiing</a:t>
            </a:r>
          </a:p>
          <a:p>
            <a:r>
              <a:rPr lang="en-US" dirty="0"/>
              <a:t>3:15 PM Finish Skiing</a:t>
            </a:r>
          </a:p>
          <a:p>
            <a:r>
              <a:rPr lang="en-US" dirty="0"/>
              <a:t>5:00 PM back at Gateway</a:t>
            </a:r>
          </a:p>
          <a:p>
            <a:endParaRPr lang="en-US" dirty="0"/>
          </a:p>
          <a:p>
            <a:pPr marL="0" indent="0" algn="ctr">
              <a:buNone/>
            </a:pPr>
            <a:r>
              <a:rPr lang="en-US" sz="2800" dirty="0">
                <a:solidFill>
                  <a:srgbClr val="C00000"/>
                </a:solidFill>
              </a:rPr>
              <a:t>Note that if you need to rent skis you’ll need to rent them prior to the trip. It takes quite a while to rent and it doesn’t work to split the group and try and regroup when renting on the way</a:t>
            </a: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533400" y="6083300"/>
            <a:ext cx="2501900" cy="369332"/>
          </a:xfrm>
          <a:prstGeom prst="rect">
            <a:avLst/>
          </a:prstGeom>
          <a:noFill/>
        </p:spPr>
        <p:txBody>
          <a:bodyPr wrap="square" rtlCol="0">
            <a:spAutoFit/>
          </a:bodyPr>
          <a:lstStyle/>
          <a:p>
            <a:r>
              <a:rPr lang="en-US" dirty="0"/>
              <a:t>Technical Skiing Ability</a:t>
            </a:r>
          </a:p>
        </p:txBody>
      </p:sp>
      <p:sp>
        <p:nvSpPr>
          <p:cNvPr id="25" name="TextBox 24"/>
          <p:cNvSpPr txBox="1"/>
          <p:nvPr/>
        </p:nvSpPr>
        <p:spPr>
          <a:xfrm>
            <a:off x="3714750" y="6083300"/>
            <a:ext cx="1771650" cy="369332"/>
          </a:xfrm>
          <a:prstGeom prst="rect">
            <a:avLst/>
          </a:prstGeom>
          <a:noFill/>
        </p:spPr>
        <p:txBody>
          <a:bodyPr wrap="square" rtlCol="0">
            <a:spAutoFit/>
          </a:bodyPr>
          <a:lstStyle/>
          <a:p>
            <a:pPr algn="ctr"/>
            <a:r>
              <a:rPr lang="en-US" dirty="0"/>
              <a:t>Skiing Fitness</a:t>
            </a:r>
          </a:p>
        </p:txBody>
      </p:sp>
      <p:sp>
        <p:nvSpPr>
          <p:cNvPr id="34" name="TextBox 33"/>
          <p:cNvSpPr txBox="1"/>
          <p:nvPr/>
        </p:nvSpPr>
        <p:spPr>
          <a:xfrm>
            <a:off x="6838950" y="6083300"/>
            <a:ext cx="1771650" cy="369332"/>
          </a:xfrm>
          <a:prstGeom prst="rect">
            <a:avLst/>
          </a:prstGeom>
          <a:noFill/>
        </p:spPr>
        <p:txBody>
          <a:bodyPr wrap="square" rtlCol="0">
            <a:spAutoFit/>
          </a:bodyPr>
          <a:lstStyle/>
          <a:p>
            <a:r>
              <a:rPr lang="en-US" dirty="0"/>
              <a:t>Isolation/Risk</a:t>
            </a:r>
          </a:p>
        </p:txBody>
      </p:sp>
      <p:grpSp>
        <p:nvGrpSpPr>
          <p:cNvPr id="43" name="Group 42"/>
          <p:cNvGrpSpPr/>
          <p:nvPr/>
        </p:nvGrpSpPr>
        <p:grpSpPr>
          <a:xfrm>
            <a:off x="1244600" y="1156732"/>
            <a:ext cx="1054100" cy="4953000"/>
            <a:chOff x="1244600" y="1200666"/>
            <a:chExt cx="1054100" cy="4953000"/>
          </a:xfrm>
        </p:grpSpPr>
        <p:grpSp>
          <p:nvGrpSpPr>
            <p:cNvPr id="15" name="Group 14"/>
            <p:cNvGrpSpPr/>
            <p:nvPr/>
          </p:nvGrpSpPr>
          <p:grpSpPr>
            <a:xfrm>
              <a:off x="1244600" y="1371600"/>
              <a:ext cx="787400" cy="4597400"/>
              <a:chOff x="1104900" y="1295400"/>
              <a:chExt cx="787400" cy="4597400"/>
            </a:xfrm>
          </p:grpSpPr>
          <p:cxnSp>
            <p:nvCxnSpPr>
              <p:cNvPr id="5" name="Straight Connector 4"/>
              <p:cNvCxnSpPr/>
              <p:nvPr/>
            </p:nvCxnSpPr>
            <p:spPr>
              <a:xfrm>
                <a:off x="1498600" y="1295400"/>
                <a:ext cx="0" cy="45720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104900" y="58928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104900" y="12954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04900" y="49784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04900" y="40767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04900" y="31496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04900" y="22225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1993900" y="1200666"/>
              <a:ext cx="304800" cy="369332"/>
            </a:xfrm>
            <a:prstGeom prst="rect">
              <a:avLst/>
            </a:prstGeom>
            <a:noFill/>
          </p:spPr>
          <p:txBody>
            <a:bodyPr wrap="square" rtlCol="0">
              <a:spAutoFit/>
            </a:bodyPr>
            <a:lstStyle/>
            <a:p>
              <a:r>
                <a:rPr lang="en-US" dirty="0"/>
                <a:t>5</a:t>
              </a:r>
            </a:p>
          </p:txBody>
        </p:sp>
        <p:sp>
          <p:nvSpPr>
            <p:cNvPr id="37" name="TextBox 36"/>
            <p:cNvSpPr txBox="1"/>
            <p:nvPr/>
          </p:nvSpPr>
          <p:spPr>
            <a:xfrm>
              <a:off x="1993900" y="2102366"/>
              <a:ext cx="304800" cy="369332"/>
            </a:xfrm>
            <a:prstGeom prst="rect">
              <a:avLst/>
            </a:prstGeom>
            <a:noFill/>
          </p:spPr>
          <p:txBody>
            <a:bodyPr wrap="square" rtlCol="0">
              <a:spAutoFit/>
            </a:bodyPr>
            <a:lstStyle/>
            <a:p>
              <a:r>
                <a:rPr lang="en-US" dirty="0"/>
                <a:t>4</a:t>
              </a:r>
            </a:p>
          </p:txBody>
        </p:sp>
        <p:sp>
          <p:nvSpPr>
            <p:cNvPr id="38" name="TextBox 37"/>
            <p:cNvSpPr txBox="1"/>
            <p:nvPr/>
          </p:nvSpPr>
          <p:spPr>
            <a:xfrm>
              <a:off x="1993900" y="3029466"/>
              <a:ext cx="304800" cy="369332"/>
            </a:xfrm>
            <a:prstGeom prst="rect">
              <a:avLst/>
            </a:prstGeom>
            <a:noFill/>
          </p:spPr>
          <p:txBody>
            <a:bodyPr wrap="square" rtlCol="0">
              <a:spAutoFit/>
            </a:bodyPr>
            <a:lstStyle/>
            <a:p>
              <a:r>
                <a:rPr lang="en-US" dirty="0"/>
                <a:t>3</a:t>
              </a:r>
            </a:p>
          </p:txBody>
        </p:sp>
        <p:sp>
          <p:nvSpPr>
            <p:cNvPr id="39" name="TextBox 38"/>
            <p:cNvSpPr txBox="1"/>
            <p:nvPr/>
          </p:nvSpPr>
          <p:spPr>
            <a:xfrm>
              <a:off x="1993900" y="3961368"/>
              <a:ext cx="304800" cy="369332"/>
            </a:xfrm>
            <a:prstGeom prst="rect">
              <a:avLst/>
            </a:prstGeom>
            <a:noFill/>
          </p:spPr>
          <p:txBody>
            <a:bodyPr wrap="square" rtlCol="0">
              <a:spAutoFit/>
            </a:bodyPr>
            <a:lstStyle/>
            <a:p>
              <a:r>
                <a:rPr lang="en-US" dirty="0"/>
                <a:t>2</a:t>
              </a:r>
            </a:p>
          </p:txBody>
        </p:sp>
        <p:sp>
          <p:nvSpPr>
            <p:cNvPr id="40" name="TextBox 39"/>
            <p:cNvSpPr txBox="1"/>
            <p:nvPr/>
          </p:nvSpPr>
          <p:spPr>
            <a:xfrm>
              <a:off x="1993900" y="4869934"/>
              <a:ext cx="304800" cy="369332"/>
            </a:xfrm>
            <a:prstGeom prst="rect">
              <a:avLst/>
            </a:prstGeom>
            <a:noFill/>
          </p:spPr>
          <p:txBody>
            <a:bodyPr wrap="square" rtlCol="0">
              <a:spAutoFit/>
            </a:bodyPr>
            <a:lstStyle/>
            <a:p>
              <a:r>
                <a:rPr lang="en-US" dirty="0"/>
                <a:t>1</a:t>
              </a:r>
            </a:p>
          </p:txBody>
        </p:sp>
        <p:sp>
          <p:nvSpPr>
            <p:cNvPr id="42" name="TextBox 41"/>
            <p:cNvSpPr txBox="1"/>
            <p:nvPr/>
          </p:nvSpPr>
          <p:spPr>
            <a:xfrm>
              <a:off x="1993900" y="5784334"/>
              <a:ext cx="304800" cy="369332"/>
            </a:xfrm>
            <a:prstGeom prst="rect">
              <a:avLst/>
            </a:prstGeom>
            <a:noFill/>
          </p:spPr>
          <p:txBody>
            <a:bodyPr wrap="square" rtlCol="0">
              <a:spAutoFit/>
            </a:bodyPr>
            <a:lstStyle/>
            <a:p>
              <a:r>
                <a:rPr lang="en-US" dirty="0"/>
                <a:t>0</a:t>
              </a:r>
            </a:p>
          </p:txBody>
        </p:sp>
      </p:grpSp>
      <p:grpSp>
        <p:nvGrpSpPr>
          <p:cNvPr id="44" name="Group 43"/>
          <p:cNvGrpSpPr/>
          <p:nvPr/>
        </p:nvGrpSpPr>
        <p:grpSpPr>
          <a:xfrm>
            <a:off x="4165600" y="1156732"/>
            <a:ext cx="1054100" cy="4953000"/>
            <a:chOff x="1244600" y="1200666"/>
            <a:chExt cx="1054100" cy="4953000"/>
          </a:xfrm>
        </p:grpSpPr>
        <p:grpSp>
          <p:nvGrpSpPr>
            <p:cNvPr id="45" name="Group 44"/>
            <p:cNvGrpSpPr/>
            <p:nvPr/>
          </p:nvGrpSpPr>
          <p:grpSpPr>
            <a:xfrm>
              <a:off x="1244600" y="1371600"/>
              <a:ext cx="787400" cy="4597400"/>
              <a:chOff x="1104900" y="1295400"/>
              <a:chExt cx="787400" cy="4597400"/>
            </a:xfrm>
          </p:grpSpPr>
          <p:cxnSp>
            <p:nvCxnSpPr>
              <p:cNvPr id="52" name="Straight Connector 51"/>
              <p:cNvCxnSpPr/>
              <p:nvPr/>
            </p:nvCxnSpPr>
            <p:spPr>
              <a:xfrm>
                <a:off x="1498600" y="1295400"/>
                <a:ext cx="0" cy="45720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1104900" y="58928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1104900" y="12954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104900" y="49784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1104900" y="40767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1104900" y="31496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1104900" y="22225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1993900" y="1200666"/>
              <a:ext cx="304800" cy="369332"/>
            </a:xfrm>
            <a:prstGeom prst="rect">
              <a:avLst/>
            </a:prstGeom>
            <a:noFill/>
          </p:spPr>
          <p:txBody>
            <a:bodyPr wrap="square" rtlCol="0">
              <a:spAutoFit/>
            </a:bodyPr>
            <a:lstStyle/>
            <a:p>
              <a:r>
                <a:rPr lang="en-US" dirty="0"/>
                <a:t>5</a:t>
              </a:r>
            </a:p>
          </p:txBody>
        </p:sp>
        <p:sp>
          <p:nvSpPr>
            <p:cNvPr id="47" name="TextBox 46"/>
            <p:cNvSpPr txBox="1"/>
            <p:nvPr/>
          </p:nvSpPr>
          <p:spPr>
            <a:xfrm>
              <a:off x="1993900" y="2102366"/>
              <a:ext cx="304800" cy="369332"/>
            </a:xfrm>
            <a:prstGeom prst="rect">
              <a:avLst/>
            </a:prstGeom>
            <a:noFill/>
          </p:spPr>
          <p:txBody>
            <a:bodyPr wrap="square" rtlCol="0">
              <a:spAutoFit/>
            </a:bodyPr>
            <a:lstStyle/>
            <a:p>
              <a:r>
                <a:rPr lang="en-US" dirty="0"/>
                <a:t>4</a:t>
              </a:r>
            </a:p>
          </p:txBody>
        </p:sp>
        <p:sp>
          <p:nvSpPr>
            <p:cNvPr id="48" name="TextBox 47"/>
            <p:cNvSpPr txBox="1"/>
            <p:nvPr/>
          </p:nvSpPr>
          <p:spPr>
            <a:xfrm>
              <a:off x="1993900" y="3029466"/>
              <a:ext cx="304800" cy="369332"/>
            </a:xfrm>
            <a:prstGeom prst="rect">
              <a:avLst/>
            </a:prstGeom>
            <a:noFill/>
          </p:spPr>
          <p:txBody>
            <a:bodyPr wrap="square" rtlCol="0">
              <a:spAutoFit/>
            </a:bodyPr>
            <a:lstStyle/>
            <a:p>
              <a:r>
                <a:rPr lang="en-US" dirty="0"/>
                <a:t>3</a:t>
              </a:r>
            </a:p>
          </p:txBody>
        </p:sp>
        <p:sp>
          <p:nvSpPr>
            <p:cNvPr id="49" name="TextBox 48"/>
            <p:cNvSpPr txBox="1"/>
            <p:nvPr/>
          </p:nvSpPr>
          <p:spPr>
            <a:xfrm>
              <a:off x="1993900" y="3961368"/>
              <a:ext cx="304800" cy="369332"/>
            </a:xfrm>
            <a:prstGeom prst="rect">
              <a:avLst/>
            </a:prstGeom>
            <a:noFill/>
          </p:spPr>
          <p:txBody>
            <a:bodyPr wrap="square" rtlCol="0">
              <a:spAutoFit/>
            </a:bodyPr>
            <a:lstStyle/>
            <a:p>
              <a:r>
                <a:rPr lang="en-US" dirty="0"/>
                <a:t>2</a:t>
              </a:r>
            </a:p>
          </p:txBody>
        </p:sp>
        <p:sp>
          <p:nvSpPr>
            <p:cNvPr id="50" name="TextBox 49"/>
            <p:cNvSpPr txBox="1"/>
            <p:nvPr/>
          </p:nvSpPr>
          <p:spPr>
            <a:xfrm>
              <a:off x="1993900" y="4869934"/>
              <a:ext cx="304800" cy="369332"/>
            </a:xfrm>
            <a:prstGeom prst="rect">
              <a:avLst/>
            </a:prstGeom>
            <a:noFill/>
          </p:spPr>
          <p:txBody>
            <a:bodyPr wrap="square" rtlCol="0">
              <a:spAutoFit/>
            </a:bodyPr>
            <a:lstStyle/>
            <a:p>
              <a:r>
                <a:rPr lang="en-US" dirty="0"/>
                <a:t>1</a:t>
              </a:r>
            </a:p>
          </p:txBody>
        </p:sp>
        <p:sp>
          <p:nvSpPr>
            <p:cNvPr id="51" name="TextBox 50"/>
            <p:cNvSpPr txBox="1"/>
            <p:nvPr/>
          </p:nvSpPr>
          <p:spPr>
            <a:xfrm>
              <a:off x="1993900" y="5784334"/>
              <a:ext cx="304800" cy="369332"/>
            </a:xfrm>
            <a:prstGeom prst="rect">
              <a:avLst/>
            </a:prstGeom>
            <a:noFill/>
          </p:spPr>
          <p:txBody>
            <a:bodyPr wrap="square" rtlCol="0">
              <a:spAutoFit/>
            </a:bodyPr>
            <a:lstStyle/>
            <a:p>
              <a:r>
                <a:rPr lang="en-US" dirty="0"/>
                <a:t>0</a:t>
              </a:r>
            </a:p>
          </p:txBody>
        </p:sp>
      </p:grpSp>
      <p:grpSp>
        <p:nvGrpSpPr>
          <p:cNvPr id="59" name="Group 58"/>
          <p:cNvGrpSpPr/>
          <p:nvPr/>
        </p:nvGrpSpPr>
        <p:grpSpPr>
          <a:xfrm>
            <a:off x="7061200" y="1156732"/>
            <a:ext cx="1054100" cy="4953000"/>
            <a:chOff x="1244600" y="1200666"/>
            <a:chExt cx="1054100" cy="4953000"/>
          </a:xfrm>
        </p:grpSpPr>
        <p:grpSp>
          <p:nvGrpSpPr>
            <p:cNvPr id="60" name="Group 59"/>
            <p:cNvGrpSpPr/>
            <p:nvPr/>
          </p:nvGrpSpPr>
          <p:grpSpPr>
            <a:xfrm>
              <a:off x="1244600" y="1371600"/>
              <a:ext cx="787400" cy="4597400"/>
              <a:chOff x="1104900" y="1295400"/>
              <a:chExt cx="787400" cy="4597400"/>
            </a:xfrm>
          </p:grpSpPr>
          <p:cxnSp>
            <p:nvCxnSpPr>
              <p:cNvPr id="67" name="Straight Connector 66"/>
              <p:cNvCxnSpPr/>
              <p:nvPr/>
            </p:nvCxnSpPr>
            <p:spPr>
              <a:xfrm>
                <a:off x="1498600" y="1295400"/>
                <a:ext cx="0" cy="45720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1104900" y="58928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1104900" y="12954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1104900" y="49784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1104900" y="40767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1104900" y="31496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1104900" y="22225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 name="TextBox 60"/>
            <p:cNvSpPr txBox="1"/>
            <p:nvPr/>
          </p:nvSpPr>
          <p:spPr>
            <a:xfrm>
              <a:off x="1993900" y="1200666"/>
              <a:ext cx="304800" cy="369332"/>
            </a:xfrm>
            <a:prstGeom prst="rect">
              <a:avLst/>
            </a:prstGeom>
            <a:noFill/>
          </p:spPr>
          <p:txBody>
            <a:bodyPr wrap="square" rtlCol="0">
              <a:spAutoFit/>
            </a:bodyPr>
            <a:lstStyle/>
            <a:p>
              <a:r>
                <a:rPr lang="en-US" dirty="0"/>
                <a:t>5</a:t>
              </a:r>
            </a:p>
          </p:txBody>
        </p:sp>
        <p:sp>
          <p:nvSpPr>
            <p:cNvPr id="62" name="TextBox 61"/>
            <p:cNvSpPr txBox="1"/>
            <p:nvPr/>
          </p:nvSpPr>
          <p:spPr>
            <a:xfrm>
              <a:off x="1993900" y="2102366"/>
              <a:ext cx="304800" cy="369332"/>
            </a:xfrm>
            <a:prstGeom prst="rect">
              <a:avLst/>
            </a:prstGeom>
            <a:noFill/>
          </p:spPr>
          <p:txBody>
            <a:bodyPr wrap="square" rtlCol="0">
              <a:spAutoFit/>
            </a:bodyPr>
            <a:lstStyle/>
            <a:p>
              <a:r>
                <a:rPr lang="en-US" dirty="0"/>
                <a:t>4</a:t>
              </a:r>
            </a:p>
          </p:txBody>
        </p:sp>
        <p:sp>
          <p:nvSpPr>
            <p:cNvPr id="63" name="TextBox 62"/>
            <p:cNvSpPr txBox="1"/>
            <p:nvPr/>
          </p:nvSpPr>
          <p:spPr>
            <a:xfrm>
              <a:off x="1993900" y="3029466"/>
              <a:ext cx="304800" cy="369332"/>
            </a:xfrm>
            <a:prstGeom prst="rect">
              <a:avLst/>
            </a:prstGeom>
            <a:noFill/>
          </p:spPr>
          <p:txBody>
            <a:bodyPr wrap="square" rtlCol="0">
              <a:spAutoFit/>
            </a:bodyPr>
            <a:lstStyle/>
            <a:p>
              <a:r>
                <a:rPr lang="en-US" dirty="0"/>
                <a:t>3</a:t>
              </a:r>
            </a:p>
          </p:txBody>
        </p:sp>
        <p:sp>
          <p:nvSpPr>
            <p:cNvPr id="64" name="TextBox 63"/>
            <p:cNvSpPr txBox="1"/>
            <p:nvPr/>
          </p:nvSpPr>
          <p:spPr>
            <a:xfrm>
              <a:off x="1993900" y="3961368"/>
              <a:ext cx="304800" cy="369332"/>
            </a:xfrm>
            <a:prstGeom prst="rect">
              <a:avLst/>
            </a:prstGeom>
            <a:noFill/>
          </p:spPr>
          <p:txBody>
            <a:bodyPr wrap="square" rtlCol="0">
              <a:spAutoFit/>
            </a:bodyPr>
            <a:lstStyle/>
            <a:p>
              <a:r>
                <a:rPr lang="en-US" dirty="0"/>
                <a:t>2</a:t>
              </a:r>
            </a:p>
          </p:txBody>
        </p:sp>
        <p:sp>
          <p:nvSpPr>
            <p:cNvPr id="65" name="TextBox 64"/>
            <p:cNvSpPr txBox="1"/>
            <p:nvPr/>
          </p:nvSpPr>
          <p:spPr>
            <a:xfrm>
              <a:off x="1993900" y="4869934"/>
              <a:ext cx="304800" cy="369332"/>
            </a:xfrm>
            <a:prstGeom prst="rect">
              <a:avLst/>
            </a:prstGeom>
            <a:noFill/>
          </p:spPr>
          <p:txBody>
            <a:bodyPr wrap="square" rtlCol="0">
              <a:spAutoFit/>
            </a:bodyPr>
            <a:lstStyle/>
            <a:p>
              <a:r>
                <a:rPr lang="en-US" dirty="0"/>
                <a:t>1</a:t>
              </a:r>
            </a:p>
          </p:txBody>
        </p:sp>
        <p:sp>
          <p:nvSpPr>
            <p:cNvPr id="66" name="TextBox 65"/>
            <p:cNvSpPr txBox="1"/>
            <p:nvPr/>
          </p:nvSpPr>
          <p:spPr>
            <a:xfrm>
              <a:off x="1993900" y="5784334"/>
              <a:ext cx="304800" cy="369332"/>
            </a:xfrm>
            <a:prstGeom prst="rect">
              <a:avLst/>
            </a:prstGeom>
            <a:noFill/>
          </p:spPr>
          <p:txBody>
            <a:bodyPr wrap="square" rtlCol="0">
              <a:spAutoFit/>
            </a:bodyPr>
            <a:lstStyle/>
            <a:p>
              <a:r>
                <a:rPr lang="en-US" dirty="0"/>
                <a:t>0</a:t>
              </a:r>
            </a:p>
          </p:txBody>
        </p:sp>
      </p:grpSp>
      <p:sp>
        <p:nvSpPr>
          <p:cNvPr id="75" name="Oval 74"/>
          <p:cNvSpPr/>
          <p:nvPr/>
        </p:nvSpPr>
        <p:spPr>
          <a:xfrm>
            <a:off x="7200900" y="2408198"/>
            <a:ext cx="508000" cy="508000"/>
          </a:xfrm>
          <a:prstGeom prst="ellipse">
            <a:avLst/>
          </a:prstGeom>
          <a:solidFill>
            <a:srgbClr val="C00000">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4318000" y="2446299"/>
            <a:ext cx="508000" cy="508000"/>
          </a:xfrm>
          <a:prstGeom prst="ellipse">
            <a:avLst/>
          </a:prstGeom>
          <a:solidFill>
            <a:srgbClr val="C00000">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1358900" y="3296682"/>
            <a:ext cx="508000" cy="508000"/>
          </a:xfrm>
          <a:prstGeom prst="ellipse">
            <a:avLst/>
          </a:prstGeom>
          <a:solidFill>
            <a:srgbClr val="C00000">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4500" y="13732"/>
            <a:ext cx="8229600" cy="1143000"/>
          </a:xfrm>
        </p:spPr>
        <p:txBody>
          <a:bodyPr/>
          <a:lstStyle/>
          <a:p>
            <a:r>
              <a:rPr lang="en-US" dirty="0"/>
              <a:t>Difficulty Rating Scale</a:t>
            </a:r>
          </a:p>
        </p:txBody>
      </p:sp>
    </p:spTree>
    <p:extLst>
      <p:ext uri="{BB962C8B-B14F-4D97-AF65-F5344CB8AC3E}">
        <p14:creationId xmlns:p14="http://schemas.microsoft.com/office/powerpoint/2010/main" val="2244373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Appropriate Skis for this Tour</a:t>
            </a:r>
          </a:p>
        </p:txBody>
      </p:sp>
      <p:sp>
        <p:nvSpPr>
          <p:cNvPr id="3" name="Content Placeholder 2"/>
          <p:cNvSpPr>
            <a:spLocks noGrp="1"/>
          </p:cNvSpPr>
          <p:nvPr>
            <p:ph idx="1"/>
          </p:nvPr>
        </p:nvSpPr>
        <p:spPr>
          <a:xfrm>
            <a:off x="457199" y="1417638"/>
            <a:ext cx="8411029" cy="5331505"/>
          </a:xfrm>
        </p:spPr>
        <p:txBody>
          <a:bodyPr>
            <a:normAutofit fontScale="85000" lnSpcReduction="20000"/>
          </a:bodyPr>
          <a:lstStyle/>
          <a:p>
            <a:pPr marL="0" indent="0" algn="ctr">
              <a:buNone/>
            </a:pPr>
            <a:r>
              <a:rPr lang="en-US" dirty="0"/>
              <a:t>The following types of skis, listed in green, should be suitable for this tour. Please see ONC </a:t>
            </a:r>
            <a:r>
              <a:rPr lang="en-US" dirty="0">
                <a:hlinkClick r:id="rId2"/>
              </a:rPr>
              <a:t>Ski Gear webpage </a:t>
            </a:r>
            <a:r>
              <a:rPr lang="en-US" dirty="0"/>
              <a:t>for more information on equipment.</a:t>
            </a:r>
          </a:p>
          <a:p>
            <a:endParaRPr lang="en-US" dirty="0"/>
          </a:p>
          <a:p>
            <a:r>
              <a:rPr lang="en-US" sz="3100" strike="sngStrike" dirty="0">
                <a:solidFill>
                  <a:srgbClr val="FF5050"/>
                </a:solidFill>
              </a:rPr>
              <a:t>Skate Ski </a:t>
            </a:r>
          </a:p>
          <a:p>
            <a:r>
              <a:rPr lang="en-US" sz="3100" strike="sngStrike" dirty="0">
                <a:solidFill>
                  <a:srgbClr val="FF5050"/>
                </a:solidFill>
              </a:rPr>
              <a:t>Competitive Cross Country/Track Ski</a:t>
            </a:r>
          </a:p>
          <a:p>
            <a:r>
              <a:rPr lang="en-US" sz="3100" strike="sngStrike" dirty="0">
                <a:solidFill>
                  <a:srgbClr val="FF5050"/>
                </a:solidFill>
              </a:rPr>
              <a:t>Light touring ski</a:t>
            </a:r>
          </a:p>
          <a:p>
            <a:r>
              <a:rPr lang="en-US" b="1" dirty="0">
                <a:solidFill>
                  <a:srgbClr val="008000"/>
                </a:solidFill>
              </a:rPr>
              <a:t>Backcountry Ski (typically metal edged)</a:t>
            </a:r>
          </a:p>
          <a:p>
            <a:r>
              <a:rPr lang="en-US" sz="3100" strike="sngStrike" dirty="0">
                <a:solidFill>
                  <a:srgbClr val="FF5050"/>
                </a:solidFill>
              </a:rPr>
              <a:t>Telemark Ski</a:t>
            </a:r>
          </a:p>
          <a:p>
            <a:r>
              <a:rPr lang="en-US" sz="3100" strike="sngStrike" dirty="0">
                <a:solidFill>
                  <a:srgbClr val="FF5050"/>
                </a:solidFill>
              </a:rPr>
              <a:t>AT (Advanced Touring) or Randonee Ski</a:t>
            </a:r>
          </a:p>
          <a:p>
            <a:endParaRPr lang="en-US" dirty="0"/>
          </a:p>
          <a:p>
            <a:pPr marL="0" indent="0" algn="ctr">
              <a:buNone/>
            </a:pPr>
            <a:r>
              <a:rPr lang="en-US" dirty="0"/>
              <a:t>The above recommendations depend on the skill of the skier. Please contact me if you have questions.</a:t>
            </a:r>
          </a:p>
        </p:txBody>
      </p:sp>
    </p:spTree>
    <p:extLst>
      <p:ext uri="{BB962C8B-B14F-4D97-AF65-F5344CB8AC3E}">
        <p14:creationId xmlns:p14="http://schemas.microsoft.com/office/powerpoint/2010/main" val="2273030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p40-Hood-Bennett.jpg"/>
          <p:cNvPicPr>
            <a:picLocks noChangeAspect="1"/>
          </p:cNvPicPr>
          <p:nvPr/>
        </p:nvPicPr>
        <p:blipFill>
          <a:blip r:embed="rId2" cstate="print"/>
          <a:stretch>
            <a:fillRect/>
          </a:stretch>
        </p:blipFill>
        <p:spPr>
          <a:xfrm>
            <a:off x="1378788" y="28520"/>
            <a:ext cx="5431445" cy="6829480"/>
          </a:xfrm>
          <a:prstGeom prst="rect">
            <a:avLst/>
          </a:prstGeom>
        </p:spPr>
      </p:pic>
      <p:sp>
        <p:nvSpPr>
          <p:cNvPr id="5" name="Oval 4"/>
          <p:cNvSpPr/>
          <p:nvPr/>
        </p:nvSpPr>
        <p:spPr>
          <a:xfrm>
            <a:off x="1714221" y="5034372"/>
            <a:ext cx="177554" cy="177553"/>
          </a:xfrm>
          <a:prstGeom prst="ellipse">
            <a:avLst/>
          </a:prstGeom>
          <a:solidFill>
            <a:srgbClr val="008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a:t>
            </a:r>
          </a:p>
        </p:txBody>
      </p:sp>
      <p:sp>
        <p:nvSpPr>
          <p:cNvPr id="6" name="Oval 5"/>
          <p:cNvSpPr/>
          <p:nvPr/>
        </p:nvSpPr>
        <p:spPr>
          <a:xfrm>
            <a:off x="1699169" y="5256737"/>
            <a:ext cx="177554" cy="177553"/>
          </a:xfrm>
          <a:prstGeom prst="ellipse">
            <a:avLst/>
          </a:prstGeom>
          <a:solidFill>
            <a:srgbClr val="FF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a:t>
            </a:r>
          </a:p>
        </p:txBody>
      </p:sp>
      <p:sp>
        <p:nvSpPr>
          <p:cNvPr id="8" name="TextBox 7"/>
          <p:cNvSpPr txBox="1"/>
          <p:nvPr/>
        </p:nvSpPr>
        <p:spPr>
          <a:xfrm>
            <a:off x="279400" y="965200"/>
            <a:ext cx="1099388" cy="1200329"/>
          </a:xfrm>
          <a:prstGeom prst="rect">
            <a:avLst/>
          </a:prstGeom>
          <a:noFill/>
        </p:spPr>
        <p:txBody>
          <a:bodyPr wrap="square" rtlCol="0">
            <a:spAutoFit/>
          </a:bodyPr>
          <a:lstStyle/>
          <a:p>
            <a:pPr algn="ctr"/>
            <a:r>
              <a:rPr lang="en-US" dirty="0"/>
              <a:t>Maps are from </a:t>
            </a:r>
            <a:r>
              <a:rPr lang="en-US" dirty="0" err="1"/>
              <a:t>Klindt’s</a:t>
            </a:r>
            <a:r>
              <a:rPr lang="en-US" dirty="0"/>
              <a:t> book</a:t>
            </a:r>
          </a:p>
        </p:txBody>
      </p:sp>
      <p:sp>
        <p:nvSpPr>
          <p:cNvPr id="7" name="Freeform 6"/>
          <p:cNvSpPr/>
          <p:nvPr/>
        </p:nvSpPr>
        <p:spPr>
          <a:xfrm>
            <a:off x="1860605" y="4301656"/>
            <a:ext cx="3800724" cy="1622066"/>
          </a:xfrm>
          <a:custGeom>
            <a:avLst/>
            <a:gdLst>
              <a:gd name="connsiteX0" fmla="*/ 71562 w 3800724"/>
              <a:gd name="connsiteY0" fmla="*/ 890546 h 1622066"/>
              <a:gd name="connsiteX1" fmla="*/ 357809 w 3800724"/>
              <a:gd name="connsiteY1" fmla="*/ 811033 h 1622066"/>
              <a:gd name="connsiteX2" fmla="*/ 540689 w 3800724"/>
              <a:gd name="connsiteY2" fmla="*/ 715617 h 1622066"/>
              <a:gd name="connsiteX3" fmla="*/ 755374 w 3800724"/>
              <a:gd name="connsiteY3" fmla="*/ 532737 h 1622066"/>
              <a:gd name="connsiteX4" fmla="*/ 890546 w 3800724"/>
              <a:gd name="connsiteY4" fmla="*/ 508883 h 1622066"/>
              <a:gd name="connsiteX5" fmla="*/ 1001865 w 3800724"/>
              <a:gd name="connsiteY5" fmla="*/ 620201 h 1622066"/>
              <a:gd name="connsiteX6" fmla="*/ 1017767 w 3800724"/>
              <a:gd name="connsiteY6" fmla="*/ 763325 h 1622066"/>
              <a:gd name="connsiteX7" fmla="*/ 1152939 w 3800724"/>
              <a:gd name="connsiteY7" fmla="*/ 659958 h 1622066"/>
              <a:gd name="connsiteX8" fmla="*/ 1566407 w 3800724"/>
              <a:gd name="connsiteY8" fmla="*/ 357808 h 1622066"/>
              <a:gd name="connsiteX9" fmla="*/ 1987826 w 3800724"/>
              <a:gd name="connsiteY9" fmla="*/ 87464 h 1622066"/>
              <a:gd name="connsiteX10" fmla="*/ 2083242 w 3800724"/>
              <a:gd name="connsiteY10" fmla="*/ 0 h 1622066"/>
              <a:gd name="connsiteX11" fmla="*/ 2154804 w 3800724"/>
              <a:gd name="connsiteY11" fmla="*/ 47707 h 1622066"/>
              <a:gd name="connsiteX12" fmla="*/ 2170706 w 3800724"/>
              <a:gd name="connsiteY12" fmla="*/ 151074 h 1622066"/>
              <a:gd name="connsiteX13" fmla="*/ 2425148 w 3800724"/>
              <a:gd name="connsiteY13" fmla="*/ 230587 h 1622066"/>
              <a:gd name="connsiteX14" fmla="*/ 2584174 w 3800724"/>
              <a:gd name="connsiteY14" fmla="*/ 206734 h 1622066"/>
              <a:gd name="connsiteX15" fmla="*/ 2600077 w 3800724"/>
              <a:gd name="connsiteY15" fmla="*/ 278295 h 1622066"/>
              <a:gd name="connsiteX16" fmla="*/ 2639833 w 3800724"/>
              <a:gd name="connsiteY16" fmla="*/ 405516 h 1622066"/>
              <a:gd name="connsiteX17" fmla="*/ 2639833 w 3800724"/>
              <a:gd name="connsiteY17" fmla="*/ 516834 h 1622066"/>
              <a:gd name="connsiteX18" fmla="*/ 3252084 w 3800724"/>
              <a:gd name="connsiteY18" fmla="*/ 1152939 h 1622066"/>
              <a:gd name="connsiteX19" fmla="*/ 3347499 w 3800724"/>
              <a:gd name="connsiteY19" fmla="*/ 1081377 h 1622066"/>
              <a:gd name="connsiteX20" fmla="*/ 3482672 w 3800724"/>
              <a:gd name="connsiteY20" fmla="*/ 1089328 h 1622066"/>
              <a:gd name="connsiteX21" fmla="*/ 3530379 w 3800724"/>
              <a:gd name="connsiteY21" fmla="*/ 970059 h 1622066"/>
              <a:gd name="connsiteX22" fmla="*/ 3538331 w 3800724"/>
              <a:gd name="connsiteY22" fmla="*/ 763325 h 1622066"/>
              <a:gd name="connsiteX23" fmla="*/ 3538331 w 3800724"/>
              <a:gd name="connsiteY23" fmla="*/ 652007 h 1622066"/>
              <a:gd name="connsiteX24" fmla="*/ 3657600 w 3800724"/>
              <a:gd name="connsiteY24" fmla="*/ 874643 h 1622066"/>
              <a:gd name="connsiteX25" fmla="*/ 3737113 w 3800724"/>
              <a:gd name="connsiteY25" fmla="*/ 1049572 h 1622066"/>
              <a:gd name="connsiteX26" fmla="*/ 3800724 w 3800724"/>
              <a:gd name="connsiteY26" fmla="*/ 1232452 h 1622066"/>
              <a:gd name="connsiteX27" fmla="*/ 3697357 w 3800724"/>
              <a:gd name="connsiteY27" fmla="*/ 1407381 h 1622066"/>
              <a:gd name="connsiteX28" fmla="*/ 3546282 w 3800724"/>
              <a:gd name="connsiteY28" fmla="*/ 1558455 h 1622066"/>
              <a:gd name="connsiteX29" fmla="*/ 3427012 w 3800724"/>
              <a:gd name="connsiteY29" fmla="*/ 1614114 h 1622066"/>
              <a:gd name="connsiteX30" fmla="*/ 3220278 w 3800724"/>
              <a:gd name="connsiteY30" fmla="*/ 1622066 h 1622066"/>
              <a:gd name="connsiteX31" fmla="*/ 3140765 w 3800724"/>
              <a:gd name="connsiteY31" fmla="*/ 1526650 h 1622066"/>
              <a:gd name="connsiteX32" fmla="*/ 3093058 w 3800724"/>
              <a:gd name="connsiteY32" fmla="*/ 1423283 h 1622066"/>
              <a:gd name="connsiteX33" fmla="*/ 2965837 w 3800724"/>
              <a:gd name="connsiteY33" fmla="*/ 1327867 h 1622066"/>
              <a:gd name="connsiteX34" fmla="*/ 2838616 w 3800724"/>
              <a:gd name="connsiteY34" fmla="*/ 1137036 h 1622066"/>
              <a:gd name="connsiteX35" fmla="*/ 2663687 w 3800724"/>
              <a:gd name="connsiteY35" fmla="*/ 874643 h 1622066"/>
              <a:gd name="connsiteX36" fmla="*/ 2480807 w 3800724"/>
              <a:gd name="connsiteY36" fmla="*/ 787179 h 1622066"/>
              <a:gd name="connsiteX37" fmla="*/ 2282025 w 3800724"/>
              <a:gd name="connsiteY37" fmla="*/ 763325 h 1622066"/>
              <a:gd name="connsiteX38" fmla="*/ 2035534 w 3800724"/>
              <a:gd name="connsiteY38" fmla="*/ 771276 h 1622066"/>
              <a:gd name="connsiteX39" fmla="*/ 1995778 w 3800724"/>
              <a:gd name="connsiteY39" fmla="*/ 675861 h 1622066"/>
              <a:gd name="connsiteX40" fmla="*/ 1940118 w 3800724"/>
              <a:gd name="connsiteY40" fmla="*/ 755374 h 1622066"/>
              <a:gd name="connsiteX41" fmla="*/ 1940118 w 3800724"/>
              <a:gd name="connsiteY41" fmla="*/ 644055 h 1622066"/>
              <a:gd name="connsiteX42" fmla="*/ 1844703 w 3800724"/>
              <a:gd name="connsiteY42" fmla="*/ 667909 h 1622066"/>
              <a:gd name="connsiteX43" fmla="*/ 1844703 w 3800724"/>
              <a:gd name="connsiteY43" fmla="*/ 580445 h 1622066"/>
              <a:gd name="connsiteX44" fmla="*/ 1749287 w 3800724"/>
              <a:gd name="connsiteY44" fmla="*/ 779227 h 1622066"/>
              <a:gd name="connsiteX45" fmla="*/ 1510748 w 3800724"/>
              <a:gd name="connsiteY45" fmla="*/ 906448 h 1622066"/>
              <a:gd name="connsiteX46" fmla="*/ 1224501 w 3800724"/>
              <a:gd name="connsiteY46" fmla="*/ 1152939 h 1622066"/>
              <a:gd name="connsiteX47" fmla="*/ 1049572 w 3800724"/>
              <a:gd name="connsiteY47" fmla="*/ 1280160 h 1622066"/>
              <a:gd name="connsiteX48" fmla="*/ 890546 w 3800724"/>
              <a:gd name="connsiteY48" fmla="*/ 1304014 h 1622066"/>
              <a:gd name="connsiteX49" fmla="*/ 715618 w 3800724"/>
              <a:gd name="connsiteY49" fmla="*/ 1208598 h 1622066"/>
              <a:gd name="connsiteX50" fmla="*/ 636105 w 3800724"/>
              <a:gd name="connsiteY50" fmla="*/ 1041621 h 1622066"/>
              <a:gd name="connsiteX51" fmla="*/ 540689 w 3800724"/>
              <a:gd name="connsiteY51" fmla="*/ 962107 h 1622066"/>
              <a:gd name="connsiteX52" fmla="*/ 349858 w 3800724"/>
              <a:gd name="connsiteY52" fmla="*/ 993913 h 1622066"/>
              <a:gd name="connsiteX53" fmla="*/ 151075 w 3800724"/>
              <a:gd name="connsiteY53" fmla="*/ 1113182 h 1622066"/>
              <a:gd name="connsiteX54" fmla="*/ 0 w 3800724"/>
              <a:gd name="connsiteY54" fmla="*/ 1049572 h 1622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800724" h="1622066">
                <a:moveTo>
                  <a:pt x="71562" y="890546"/>
                </a:moveTo>
                <a:lnTo>
                  <a:pt x="357809" y="811033"/>
                </a:lnTo>
                <a:lnTo>
                  <a:pt x="540689" y="715617"/>
                </a:lnTo>
                <a:lnTo>
                  <a:pt x="755374" y="532737"/>
                </a:lnTo>
                <a:lnTo>
                  <a:pt x="890546" y="508883"/>
                </a:lnTo>
                <a:lnTo>
                  <a:pt x="1001865" y="620201"/>
                </a:lnTo>
                <a:lnTo>
                  <a:pt x="1017767" y="763325"/>
                </a:lnTo>
                <a:lnTo>
                  <a:pt x="1152939" y="659958"/>
                </a:lnTo>
                <a:lnTo>
                  <a:pt x="1566407" y="357808"/>
                </a:lnTo>
                <a:lnTo>
                  <a:pt x="1987826" y="87464"/>
                </a:lnTo>
                <a:lnTo>
                  <a:pt x="2083242" y="0"/>
                </a:lnTo>
                <a:lnTo>
                  <a:pt x="2154804" y="47707"/>
                </a:lnTo>
                <a:lnTo>
                  <a:pt x="2170706" y="151074"/>
                </a:lnTo>
                <a:lnTo>
                  <a:pt x="2425148" y="230587"/>
                </a:lnTo>
                <a:lnTo>
                  <a:pt x="2584174" y="206734"/>
                </a:lnTo>
                <a:lnTo>
                  <a:pt x="2600077" y="278295"/>
                </a:lnTo>
                <a:lnTo>
                  <a:pt x="2639833" y="405516"/>
                </a:lnTo>
                <a:lnTo>
                  <a:pt x="2639833" y="516834"/>
                </a:lnTo>
                <a:lnTo>
                  <a:pt x="3252084" y="1152939"/>
                </a:lnTo>
                <a:lnTo>
                  <a:pt x="3347499" y="1081377"/>
                </a:lnTo>
                <a:lnTo>
                  <a:pt x="3482672" y="1089328"/>
                </a:lnTo>
                <a:lnTo>
                  <a:pt x="3530379" y="970059"/>
                </a:lnTo>
                <a:lnTo>
                  <a:pt x="3538331" y="763325"/>
                </a:lnTo>
                <a:lnTo>
                  <a:pt x="3538331" y="652007"/>
                </a:lnTo>
                <a:lnTo>
                  <a:pt x="3657600" y="874643"/>
                </a:lnTo>
                <a:lnTo>
                  <a:pt x="3737113" y="1049572"/>
                </a:lnTo>
                <a:lnTo>
                  <a:pt x="3800724" y="1232452"/>
                </a:lnTo>
                <a:lnTo>
                  <a:pt x="3697357" y="1407381"/>
                </a:lnTo>
                <a:lnTo>
                  <a:pt x="3546282" y="1558455"/>
                </a:lnTo>
                <a:lnTo>
                  <a:pt x="3427012" y="1614114"/>
                </a:lnTo>
                <a:lnTo>
                  <a:pt x="3220278" y="1622066"/>
                </a:lnTo>
                <a:lnTo>
                  <a:pt x="3140765" y="1526650"/>
                </a:lnTo>
                <a:lnTo>
                  <a:pt x="3093058" y="1423283"/>
                </a:lnTo>
                <a:lnTo>
                  <a:pt x="2965837" y="1327867"/>
                </a:lnTo>
                <a:lnTo>
                  <a:pt x="2838616" y="1137036"/>
                </a:lnTo>
                <a:lnTo>
                  <a:pt x="2663687" y="874643"/>
                </a:lnTo>
                <a:lnTo>
                  <a:pt x="2480807" y="787179"/>
                </a:lnTo>
                <a:lnTo>
                  <a:pt x="2282025" y="763325"/>
                </a:lnTo>
                <a:lnTo>
                  <a:pt x="2035534" y="771276"/>
                </a:lnTo>
                <a:lnTo>
                  <a:pt x="1995778" y="675861"/>
                </a:lnTo>
                <a:lnTo>
                  <a:pt x="1940118" y="755374"/>
                </a:lnTo>
                <a:lnTo>
                  <a:pt x="1940118" y="644055"/>
                </a:lnTo>
                <a:lnTo>
                  <a:pt x="1844703" y="667909"/>
                </a:lnTo>
                <a:lnTo>
                  <a:pt x="1844703" y="580445"/>
                </a:lnTo>
                <a:lnTo>
                  <a:pt x="1749287" y="779227"/>
                </a:lnTo>
                <a:lnTo>
                  <a:pt x="1510748" y="906448"/>
                </a:lnTo>
                <a:lnTo>
                  <a:pt x="1224501" y="1152939"/>
                </a:lnTo>
                <a:lnTo>
                  <a:pt x="1049572" y="1280160"/>
                </a:lnTo>
                <a:lnTo>
                  <a:pt x="890546" y="1304014"/>
                </a:lnTo>
                <a:lnTo>
                  <a:pt x="715618" y="1208598"/>
                </a:lnTo>
                <a:lnTo>
                  <a:pt x="636105" y="1041621"/>
                </a:lnTo>
                <a:lnTo>
                  <a:pt x="540689" y="962107"/>
                </a:lnTo>
                <a:lnTo>
                  <a:pt x="349858" y="993913"/>
                </a:lnTo>
                <a:lnTo>
                  <a:pt x="151075" y="1113182"/>
                </a:lnTo>
                <a:lnTo>
                  <a:pt x="0" y="1049572"/>
                </a:lnTo>
              </a:path>
            </a:pathLst>
          </a:custGeom>
          <a:ln w="41275">
            <a:solidFill>
              <a:srgbClr val="FF0000">
                <a:alpha val="75000"/>
              </a:srgb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62517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46188" y="106324"/>
            <a:ext cx="8672206" cy="4285344"/>
          </a:xfrm>
          <a:prstGeom prst="rect">
            <a:avLst/>
          </a:prstGeom>
          <a:noFill/>
          <a:ln w="9525">
            <a:noFill/>
            <a:miter lim="800000"/>
            <a:headEnd/>
            <a:tailEnd/>
          </a:ln>
        </p:spPr>
      </p:pic>
      <p:sp>
        <p:nvSpPr>
          <p:cNvPr id="5" name="Oval 4"/>
          <p:cNvSpPr/>
          <p:nvPr/>
        </p:nvSpPr>
        <p:spPr>
          <a:xfrm>
            <a:off x="567615" y="1670012"/>
            <a:ext cx="288750" cy="277857"/>
          </a:xfrm>
          <a:prstGeom prst="ellipse">
            <a:avLst/>
          </a:prstGeom>
          <a:solidFill>
            <a:srgbClr val="008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a:t>
            </a:r>
          </a:p>
        </p:txBody>
      </p:sp>
      <p:sp>
        <p:nvSpPr>
          <p:cNvPr id="6" name="Oval 5"/>
          <p:cNvSpPr/>
          <p:nvPr/>
        </p:nvSpPr>
        <p:spPr>
          <a:xfrm>
            <a:off x="566057" y="1928371"/>
            <a:ext cx="267900" cy="237162"/>
          </a:xfrm>
          <a:prstGeom prst="ellipse">
            <a:avLst/>
          </a:prstGeom>
          <a:solidFill>
            <a:srgbClr val="FF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a:t>
            </a:r>
          </a:p>
        </p:txBody>
      </p:sp>
      <p:sp>
        <p:nvSpPr>
          <p:cNvPr id="2" name="Freeform 1"/>
          <p:cNvSpPr/>
          <p:nvPr/>
        </p:nvSpPr>
        <p:spPr>
          <a:xfrm>
            <a:off x="876300" y="182524"/>
            <a:ext cx="6667500" cy="2933700"/>
          </a:xfrm>
          <a:custGeom>
            <a:avLst/>
            <a:gdLst>
              <a:gd name="connsiteX0" fmla="*/ 0 w 6667500"/>
              <a:gd name="connsiteY0" fmla="*/ 1955800 h 2933700"/>
              <a:gd name="connsiteX1" fmla="*/ 292100 w 6667500"/>
              <a:gd name="connsiteY1" fmla="*/ 1892300 h 2933700"/>
              <a:gd name="connsiteX2" fmla="*/ 723900 w 6667500"/>
              <a:gd name="connsiteY2" fmla="*/ 1752600 h 2933700"/>
              <a:gd name="connsiteX3" fmla="*/ 889000 w 6667500"/>
              <a:gd name="connsiteY3" fmla="*/ 1841500 h 2933700"/>
              <a:gd name="connsiteX4" fmla="*/ 1244600 w 6667500"/>
              <a:gd name="connsiteY4" fmla="*/ 2298700 h 2933700"/>
              <a:gd name="connsiteX5" fmla="*/ 1676400 w 6667500"/>
              <a:gd name="connsiteY5" fmla="*/ 2298700 h 2933700"/>
              <a:gd name="connsiteX6" fmla="*/ 2032000 w 6667500"/>
              <a:gd name="connsiteY6" fmla="*/ 2057400 h 2933700"/>
              <a:gd name="connsiteX7" fmla="*/ 2336800 w 6667500"/>
              <a:gd name="connsiteY7" fmla="*/ 1778000 h 2933700"/>
              <a:gd name="connsiteX8" fmla="*/ 2667000 w 6667500"/>
              <a:gd name="connsiteY8" fmla="*/ 1574800 h 2933700"/>
              <a:gd name="connsiteX9" fmla="*/ 2921000 w 6667500"/>
              <a:gd name="connsiteY9" fmla="*/ 1422400 h 2933700"/>
              <a:gd name="connsiteX10" fmla="*/ 3162300 w 6667500"/>
              <a:gd name="connsiteY10" fmla="*/ 1130300 h 2933700"/>
              <a:gd name="connsiteX11" fmla="*/ 3187700 w 6667500"/>
              <a:gd name="connsiteY11" fmla="*/ 1270000 h 2933700"/>
              <a:gd name="connsiteX12" fmla="*/ 3302000 w 6667500"/>
              <a:gd name="connsiteY12" fmla="*/ 1155700 h 2933700"/>
              <a:gd name="connsiteX13" fmla="*/ 3289300 w 6667500"/>
              <a:gd name="connsiteY13" fmla="*/ 1358900 h 2933700"/>
              <a:gd name="connsiteX14" fmla="*/ 3467100 w 6667500"/>
              <a:gd name="connsiteY14" fmla="*/ 1270000 h 2933700"/>
              <a:gd name="connsiteX15" fmla="*/ 3467100 w 6667500"/>
              <a:gd name="connsiteY15" fmla="*/ 1409700 h 2933700"/>
              <a:gd name="connsiteX16" fmla="*/ 3733800 w 6667500"/>
              <a:gd name="connsiteY16" fmla="*/ 1435100 h 2933700"/>
              <a:gd name="connsiteX17" fmla="*/ 3949700 w 6667500"/>
              <a:gd name="connsiteY17" fmla="*/ 1371600 h 2933700"/>
              <a:gd name="connsiteX18" fmla="*/ 4114800 w 6667500"/>
              <a:gd name="connsiteY18" fmla="*/ 1397000 h 2933700"/>
              <a:gd name="connsiteX19" fmla="*/ 4356100 w 6667500"/>
              <a:gd name="connsiteY19" fmla="*/ 1536700 h 2933700"/>
              <a:gd name="connsiteX20" fmla="*/ 4521200 w 6667500"/>
              <a:gd name="connsiteY20" fmla="*/ 1536700 h 2933700"/>
              <a:gd name="connsiteX21" fmla="*/ 4737100 w 6667500"/>
              <a:gd name="connsiteY21" fmla="*/ 1866900 h 2933700"/>
              <a:gd name="connsiteX22" fmla="*/ 4864100 w 6667500"/>
              <a:gd name="connsiteY22" fmla="*/ 2082800 h 2933700"/>
              <a:gd name="connsiteX23" fmla="*/ 5041900 w 6667500"/>
              <a:gd name="connsiteY23" fmla="*/ 2336800 h 2933700"/>
              <a:gd name="connsiteX24" fmla="*/ 5346700 w 6667500"/>
              <a:gd name="connsiteY24" fmla="*/ 2616200 h 2933700"/>
              <a:gd name="connsiteX25" fmla="*/ 5588000 w 6667500"/>
              <a:gd name="connsiteY25" fmla="*/ 2882900 h 2933700"/>
              <a:gd name="connsiteX26" fmla="*/ 5930900 w 6667500"/>
              <a:gd name="connsiteY26" fmla="*/ 2933700 h 2933700"/>
              <a:gd name="connsiteX27" fmla="*/ 6172200 w 6667500"/>
              <a:gd name="connsiteY27" fmla="*/ 2730500 h 2933700"/>
              <a:gd name="connsiteX28" fmla="*/ 6553200 w 6667500"/>
              <a:gd name="connsiteY28" fmla="*/ 2362200 h 2933700"/>
              <a:gd name="connsiteX29" fmla="*/ 6667500 w 6667500"/>
              <a:gd name="connsiteY29" fmla="*/ 1968500 h 2933700"/>
              <a:gd name="connsiteX30" fmla="*/ 6502400 w 6667500"/>
              <a:gd name="connsiteY30" fmla="*/ 1752600 h 2933700"/>
              <a:gd name="connsiteX31" fmla="*/ 6388100 w 6667500"/>
              <a:gd name="connsiteY31" fmla="*/ 1511300 h 2933700"/>
              <a:gd name="connsiteX32" fmla="*/ 6261100 w 6667500"/>
              <a:gd name="connsiteY32" fmla="*/ 1282700 h 2933700"/>
              <a:gd name="connsiteX33" fmla="*/ 6121400 w 6667500"/>
              <a:gd name="connsiteY33" fmla="*/ 1092200 h 2933700"/>
              <a:gd name="connsiteX34" fmla="*/ 6121400 w 6667500"/>
              <a:gd name="connsiteY34" fmla="*/ 1270000 h 2933700"/>
              <a:gd name="connsiteX35" fmla="*/ 6134100 w 6667500"/>
              <a:gd name="connsiteY35" fmla="*/ 1485900 h 2933700"/>
              <a:gd name="connsiteX36" fmla="*/ 6146800 w 6667500"/>
              <a:gd name="connsiteY36" fmla="*/ 1778000 h 2933700"/>
              <a:gd name="connsiteX37" fmla="*/ 6070600 w 6667500"/>
              <a:gd name="connsiteY37" fmla="*/ 1892300 h 2933700"/>
              <a:gd name="connsiteX38" fmla="*/ 5880100 w 6667500"/>
              <a:gd name="connsiteY38" fmla="*/ 1892300 h 2933700"/>
              <a:gd name="connsiteX39" fmla="*/ 5727700 w 6667500"/>
              <a:gd name="connsiteY39" fmla="*/ 2070100 h 2933700"/>
              <a:gd name="connsiteX40" fmla="*/ 5638800 w 6667500"/>
              <a:gd name="connsiteY40" fmla="*/ 2070100 h 2933700"/>
              <a:gd name="connsiteX41" fmla="*/ 5524500 w 6667500"/>
              <a:gd name="connsiteY41" fmla="*/ 2082800 h 2933700"/>
              <a:gd name="connsiteX42" fmla="*/ 5346700 w 6667500"/>
              <a:gd name="connsiteY42" fmla="*/ 1778000 h 2933700"/>
              <a:gd name="connsiteX43" fmla="*/ 5054600 w 6667500"/>
              <a:gd name="connsiteY43" fmla="*/ 1524000 h 2933700"/>
              <a:gd name="connsiteX44" fmla="*/ 4775200 w 6667500"/>
              <a:gd name="connsiteY44" fmla="*/ 1219200 h 2933700"/>
              <a:gd name="connsiteX45" fmla="*/ 4597400 w 6667500"/>
              <a:gd name="connsiteY45" fmla="*/ 914400 h 2933700"/>
              <a:gd name="connsiteX46" fmla="*/ 4495800 w 6667500"/>
              <a:gd name="connsiteY46" fmla="*/ 723900 h 2933700"/>
              <a:gd name="connsiteX47" fmla="*/ 4406900 w 6667500"/>
              <a:gd name="connsiteY47" fmla="*/ 419100 h 2933700"/>
              <a:gd name="connsiteX48" fmla="*/ 4152900 w 6667500"/>
              <a:gd name="connsiteY48" fmla="*/ 393700 h 2933700"/>
              <a:gd name="connsiteX49" fmla="*/ 3873500 w 6667500"/>
              <a:gd name="connsiteY49" fmla="*/ 292100 h 2933700"/>
              <a:gd name="connsiteX50" fmla="*/ 3695700 w 6667500"/>
              <a:gd name="connsiteY50" fmla="*/ 190500 h 2933700"/>
              <a:gd name="connsiteX51" fmla="*/ 3632200 w 6667500"/>
              <a:gd name="connsiteY51" fmla="*/ 63500 h 2933700"/>
              <a:gd name="connsiteX52" fmla="*/ 3454400 w 6667500"/>
              <a:gd name="connsiteY52" fmla="*/ 0 h 2933700"/>
              <a:gd name="connsiteX53" fmla="*/ 3340100 w 6667500"/>
              <a:gd name="connsiteY53" fmla="*/ 190500 h 2933700"/>
              <a:gd name="connsiteX54" fmla="*/ 3098800 w 6667500"/>
              <a:gd name="connsiteY54" fmla="*/ 304800 h 2933700"/>
              <a:gd name="connsiteX55" fmla="*/ 2959100 w 6667500"/>
              <a:gd name="connsiteY55" fmla="*/ 520700 h 2933700"/>
              <a:gd name="connsiteX56" fmla="*/ 2730500 w 6667500"/>
              <a:gd name="connsiteY56" fmla="*/ 685800 h 2933700"/>
              <a:gd name="connsiteX57" fmla="*/ 2222500 w 6667500"/>
              <a:gd name="connsiteY57" fmla="*/ 927100 h 2933700"/>
              <a:gd name="connsiteX58" fmla="*/ 1854200 w 6667500"/>
              <a:gd name="connsiteY58" fmla="*/ 1092200 h 2933700"/>
              <a:gd name="connsiteX59" fmla="*/ 1676400 w 6667500"/>
              <a:gd name="connsiteY59" fmla="*/ 1320800 h 2933700"/>
              <a:gd name="connsiteX60" fmla="*/ 1587500 w 6667500"/>
              <a:gd name="connsiteY60" fmla="*/ 1358900 h 2933700"/>
              <a:gd name="connsiteX61" fmla="*/ 1562100 w 6667500"/>
              <a:gd name="connsiteY61" fmla="*/ 1168400 h 2933700"/>
              <a:gd name="connsiteX62" fmla="*/ 1422400 w 6667500"/>
              <a:gd name="connsiteY62" fmla="*/ 1028700 h 2933700"/>
              <a:gd name="connsiteX63" fmla="*/ 1257300 w 6667500"/>
              <a:gd name="connsiteY63" fmla="*/ 965200 h 2933700"/>
              <a:gd name="connsiteX64" fmla="*/ 990600 w 6667500"/>
              <a:gd name="connsiteY64" fmla="*/ 965200 h 2933700"/>
              <a:gd name="connsiteX65" fmla="*/ 673100 w 6667500"/>
              <a:gd name="connsiteY65" fmla="*/ 1193800 h 2933700"/>
              <a:gd name="connsiteX66" fmla="*/ 444500 w 6667500"/>
              <a:gd name="connsiteY66" fmla="*/ 1422400 h 2933700"/>
              <a:gd name="connsiteX67" fmla="*/ 12700 w 6667500"/>
              <a:gd name="connsiteY67" fmla="*/ 1714500 h 293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667500" h="2933700">
                <a:moveTo>
                  <a:pt x="0" y="1955800"/>
                </a:moveTo>
                <a:lnTo>
                  <a:pt x="292100" y="1892300"/>
                </a:lnTo>
                <a:lnTo>
                  <a:pt x="723900" y="1752600"/>
                </a:lnTo>
                <a:lnTo>
                  <a:pt x="889000" y="1841500"/>
                </a:lnTo>
                <a:lnTo>
                  <a:pt x="1244600" y="2298700"/>
                </a:lnTo>
                <a:lnTo>
                  <a:pt x="1676400" y="2298700"/>
                </a:lnTo>
                <a:lnTo>
                  <a:pt x="2032000" y="2057400"/>
                </a:lnTo>
                <a:lnTo>
                  <a:pt x="2336800" y="1778000"/>
                </a:lnTo>
                <a:lnTo>
                  <a:pt x="2667000" y="1574800"/>
                </a:lnTo>
                <a:lnTo>
                  <a:pt x="2921000" y="1422400"/>
                </a:lnTo>
                <a:lnTo>
                  <a:pt x="3162300" y="1130300"/>
                </a:lnTo>
                <a:lnTo>
                  <a:pt x="3187700" y="1270000"/>
                </a:lnTo>
                <a:lnTo>
                  <a:pt x="3302000" y="1155700"/>
                </a:lnTo>
                <a:lnTo>
                  <a:pt x="3289300" y="1358900"/>
                </a:lnTo>
                <a:lnTo>
                  <a:pt x="3467100" y="1270000"/>
                </a:lnTo>
                <a:lnTo>
                  <a:pt x="3467100" y="1409700"/>
                </a:lnTo>
                <a:lnTo>
                  <a:pt x="3733800" y="1435100"/>
                </a:lnTo>
                <a:lnTo>
                  <a:pt x="3949700" y="1371600"/>
                </a:lnTo>
                <a:lnTo>
                  <a:pt x="4114800" y="1397000"/>
                </a:lnTo>
                <a:lnTo>
                  <a:pt x="4356100" y="1536700"/>
                </a:lnTo>
                <a:lnTo>
                  <a:pt x="4521200" y="1536700"/>
                </a:lnTo>
                <a:lnTo>
                  <a:pt x="4737100" y="1866900"/>
                </a:lnTo>
                <a:lnTo>
                  <a:pt x="4864100" y="2082800"/>
                </a:lnTo>
                <a:lnTo>
                  <a:pt x="5041900" y="2336800"/>
                </a:lnTo>
                <a:lnTo>
                  <a:pt x="5346700" y="2616200"/>
                </a:lnTo>
                <a:lnTo>
                  <a:pt x="5588000" y="2882900"/>
                </a:lnTo>
                <a:lnTo>
                  <a:pt x="5930900" y="2933700"/>
                </a:lnTo>
                <a:lnTo>
                  <a:pt x="6172200" y="2730500"/>
                </a:lnTo>
                <a:lnTo>
                  <a:pt x="6553200" y="2362200"/>
                </a:lnTo>
                <a:lnTo>
                  <a:pt x="6667500" y="1968500"/>
                </a:lnTo>
                <a:lnTo>
                  <a:pt x="6502400" y="1752600"/>
                </a:lnTo>
                <a:lnTo>
                  <a:pt x="6388100" y="1511300"/>
                </a:lnTo>
                <a:lnTo>
                  <a:pt x="6261100" y="1282700"/>
                </a:lnTo>
                <a:lnTo>
                  <a:pt x="6121400" y="1092200"/>
                </a:lnTo>
                <a:lnTo>
                  <a:pt x="6121400" y="1270000"/>
                </a:lnTo>
                <a:lnTo>
                  <a:pt x="6134100" y="1485900"/>
                </a:lnTo>
                <a:lnTo>
                  <a:pt x="6146800" y="1778000"/>
                </a:lnTo>
                <a:lnTo>
                  <a:pt x="6070600" y="1892300"/>
                </a:lnTo>
                <a:lnTo>
                  <a:pt x="5880100" y="1892300"/>
                </a:lnTo>
                <a:lnTo>
                  <a:pt x="5727700" y="2070100"/>
                </a:lnTo>
                <a:lnTo>
                  <a:pt x="5638800" y="2070100"/>
                </a:lnTo>
                <a:lnTo>
                  <a:pt x="5524500" y="2082800"/>
                </a:lnTo>
                <a:lnTo>
                  <a:pt x="5346700" y="1778000"/>
                </a:lnTo>
                <a:lnTo>
                  <a:pt x="5054600" y="1524000"/>
                </a:lnTo>
                <a:lnTo>
                  <a:pt x="4775200" y="1219200"/>
                </a:lnTo>
                <a:lnTo>
                  <a:pt x="4597400" y="914400"/>
                </a:lnTo>
                <a:lnTo>
                  <a:pt x="4495800" y="723900"/>
                </a:lnTo>
                <a:lnTo>
                  <a:pt x="4406900" y="419100"/>
                </a:lnTo>
                <a:lnTo>
                  <a:pt x="4152900" y="393700"/>
                </a:lnTo>
                <a:lnTo>
                  <a:pt x="3873500" y="292100"/>
                </a:lnTo>
                <a:lnTo>
                  <a:pt x="3695700" y="190500"/>
                </a:lnTo>
                <a:lnTo>
                  <a:pt x="3632200" y="63500"/>
                </a:lnTo>
                <a:lnTo>
                  <a:pt x="3454400" y="0"/>
                </a:lnTo>
                <a:lnTo>
                  <a:pt x="3340100" y="190500"/>
                </a:lnTo>
                <a:lnTo>
                  <a:pt x="3098800" y="304800"/>
                </a:lnTo>
                <a:lnTo>
                  <a:pt x="2959100" y="520700"/>
                </a:lnTo>
                <a:lnTo>
                  <a:pt x="2730500" y="685800"/>
                </a:lnTo>
                <a:lnTo>
                  <a:pt x="2222500" y="927100"/>
                </a:lnTo>
                <a:lnTo>
                  <a:pt x="1854200" y="1092200"/>
                </a:lnTo>
                <a:lnTo>
                  <a:pt x="1676400" y="1320800"/>
                </a:lnTo>
                <a:lnTo>
                  <a:pt x="1587500" y="1358900"/>
                </a:lnTo>
                <a:lnTo>
                  <a:pt x="1562100" y="1168400"/>
                </a:lnTo>
                <a:lnTo>
                  <a:pt x="1422400" y="1028700"/>
                </a:lnTo>
                <a:lnTo>
                  <a:pt x="1257300" y="965200"/>
                </a:lnTo>
                <a:lnTo>
                  <a:pt x="990600" y="965200"/>
                </a:lnTo>
                <a:lnTo>
                  <a:pt x="673100" y="1193800"/>
                </a:lnTo>
                <a:lnTo>
                  <a:pt x="444500" y="1422400"/>
                </a:lnTo>
                <a:lnTo>
                  <a:pt x="12700" y="1714500"/>
                </a:lnTo>
              </a:path>
            </a:pathLst>
          </a:custGeom>
          <a:ln w="41275">
            <a:solidFill>
              <a:srgbClr val="FF0000">
                <a:alpha val="75000"/>
              </a:srgb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391668"/>
            <a:ext cx="5541374" cy="246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7464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315" y="8451"/>
            <a:ext cx="8229600" cy="761673"/>
          </a:xfrm>
        </p:spPr>
        <p:txBody>
          <a:bodyPr>
            <a:normAutofit fontScale="90000"/>
          </a:bodyPr>
          <a:lstStyle/>
          <a:p>
            <a:r>
              <a:rPr lang="en-US" dirty="0"/>
              <a:t>Estimated Ski Timing</a:t>
            </a:r>
          </a:p>
        </p:txBody>
      </p:sp>
      <p:sp>
        <p:nvSpPr>
          <p:cNvPr id="3" name="Content Placeholder 2"/>
          <p:cNvSpPr>
            <a:spLocks noGrp="1"/>
          </p:cNvSpPr>
          <p:nvPr>
            <p:ph idx="1"/>
          </p:nvPr>
        </p:nvSpPr>
        <p:spPr>
          <a:xfrm>
            <a:off x="360421" y="1201402"/>
            <a:ext cx="8877022" cy="4766624"/>
          </a:xfrm>
        </p:spPr>
        <p:txBody>
          <a:bodyPr>
            <a:noAutofit/>
          </a:bodyPr>
          <a:lstStyle/>
          <a:p>
            <a:pPr marL="457200" lvl="1" indent="0">
              <a:buNone/>
              <a:tabLst>
                <a:tab pos="1489075" algn="l"/>
              </a:tabLst>
            </a:pPr>
            <a:r>
              <a:rPr lang="en-US" sz="2400" dirty="0"/>
              <a:t>0:00 	Start Skiing Bennett Pass (4675 </a:t>
            </a:r>
            <a:r>
              <a:rPr lang="en-US" sz="2400" dirty="0" err="1"/>
              <a:t>ft</a:t>
            </a:r>
            <a:r>
              <a:rPr lang="en-US" sz="2400" dirty="0"/>
              <a:t>)</a:t>
            </a:r>
          </a:p>
          <a:p>
            <a:pPr marL="457200" lvl="1" indent="0">
              <a:buNone/>
              <a:tabLst>
                <a:tab pos="1489075" algn="l"/>
              </a:tabLst>
            </a:pPr>
            <a:r>
              <a:rPr lang="en-US" sz="2400" dirty="0"/>
              <a:t>0:45 	Junction Teacup Lake Trail (4300 </a:t>
            </a:r>
            <a:r>
              <a:rPr lang="en-US" sz="2400" dirty="0" err="1"/>
              <a:t>ft</a:t>
            </a:r>
            <a:r>
              <a:rPr lang="en-US" sz="2400" dirty="0"/>
              <a:t>)</a:t>
            </a:r>
          </a:p>
          <a:p>
            <a:pPr marL="457200" lvl="1" indent="0">
              <a:buNone/>
              <a:tabLst>
                <a:tab pos="1489075" algn="l"/>
              </a:tabLst>
            </a:pPr>
            <a:r>
              <a:rPr lang="en-US" sz="2400" dirty="0"/>
              <a:t>2:00	Upper Junction (Meadows Creek  Trail) (4250 </a:t>
            </a:r>
            <a:r>
              <a:rPr lang="en-US" sz="2400" dirty="0" err="1"/>
              <a:t>ft</a:t>
            </a:r>
            <a:r>
              <a:rPr lang="en-US" sz="2400" dirty="0"/>
              <a:t>)</a:t>
            </a:r>
          </a:p>
          <a:p>
            <a:pPr marL="457200" lvl="1" indent="0">
              <a:buNone/>
              <a:tabLst>
                <a:tab pos="1489075" algn="l"/>
              </a:tabLst>
            </a:pPr>
            <a:r>
              <a:rPr lang="en-US" sz="2400" dirty="0"/>
              <a:t>2:15	Finish Lunch &amp; head up road</a:t>
            </a:r>
          </a:p>
          <a:p>
            <a:pPr marL="457200" lvl="1" indent="0">
              <a:buNone/>
              <a:tabLst>
                <a:tab pos="1489075" algn="l"/>
              </a:tabLst>
            </a:pPr>
            <a:r>
              <a:rPr lang="en-US" sz="2400" dirty="0"/>
              <a:t>3:00 	Start Fat Lady road (Turn at Pillory Vista Sign) (4700 </a:t>
            </a:r>
            <a:r>
              <a:rPr lang="en-US" sz="2400" dirty="0" err="1"/>
              <a:t>ft</a:t>
            </a:r>
            <a:r>
              <a:rPr lang="en-US" sz="2400" dirty="0"/>
              <a:t>)</a:t>
            </a:r>
          </a:p>
          <a:p>
            <a:pPr marL="457200" lvl="1" indent="0">
              <a:buNone/>
              <a:tabLst>
                <a:tab pos="1489075" algn="l"/>
              </a:tabLst>
            </a:pPr>
            <a:r>
              <a:rPr lang="en-US" sz="2400" dirty="0"/>
              <a:t>3:45	Junction Bennett Ridge Trail (5270)</a:t>
            </a:r>
          </a:p>
          <a:p>
            <a:pPr marL="457200" lvl="1" indent="0">
              <a:buNone/>
              <a:tabLst>
                <a:tab pos="1489075" algn="l"/>
              </a:tabLst>
            </a:pPr>
            <a:r>
              <a:rPr lang="en-US" sz="2400" dirty="0"/>
              <a:t>4:15 	Base of S-Curves and view of Pocket Creek (4800)</a:t>
            </a:r>
          </a:p>
          <a:p>
            <a:pPr marL="457200" lvl="1" indent="0">
              <a:buNone/>
              <a:tabLst>
                <a:tab pos="1489075" algn="l"/>
              </a:tabLst>
            </a:pPr>
            <a:r>
              <a:rPr lang="en-US" sz="2400" dirty="0"/>
              <a:t>5:00	Car at Bennett Pass (4675)</a:t>
            </a:r>
          </a:p>
        </p:txBody>
      </p:sp>
    </p:spTree>
    <p:extLst>
      <p:ext uri="{BB962C8B-B14F-4D97-AF65-F5344CB8AC3E}">
        <p14:creationId xmlns:p14="http://schemas.microsoft.com/office/powerpoint/2010/main" val="11635950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2573</TotalTime>
  <Words>1389</Words>
  <Application>Microsoft Office PowerPoint</Application>
  <PresentationFormat>On-screen Show (4:3)</PresentationFormat>
  <Paragraphs>145</Paragraphs>
  <Slides>20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Bennett Pass the Hard Way Oregon Nordic Club Day Tour</vt:lpstr>
      <vt:lpstr>Cancellation</vt:lpstr>
      <vt:lpstr>Tour Starting Point</vt:lpstr>
      <vt:lpstr>Estimated Timing</vt:lpstr>
      <vt:lpstr>Difficulty Rating Scale</vt:lpstr>
      <vt:lpstr>Appropriate Skis for this Tour</vt:lpstr>
      <vt:lpstr>PowerPoint Presentation</vt:lpstr>
      <vt:lpstr>PowerPoint Presentation</vt:lpstr>
      <vt:lpstr>Estimated Ski Timing</vt:lpstr>
      <vt:lpstr>Detailed Route Info  Distance  8-10 miles with 1,500 to 2,000 feet of climbing</vt:lpstr>
      <vt:lpstr>Detailed Route Info</vt:lpstr>
      <vt:lpstr>Detailed Route Info</vt:lpstr>
      <vt:lpstr>Topographic Map and GPS Track (you are not required to bring a GPS but I’m making this available)</vt:lpstr>
      <vt:lpstr>PowerPoint Presentation</vt:lpstr>
      <vt:lpstr>ONC Carpooling Policy</vt:lpstr>
      <vt:lpstr>ONC Ski Rating</vt:lpstr>
      <vt:lpstr>What to Bring/Gear (click links below for more info)</vt:lpstr>
      <vt:lpstr>Electronic Map/GPS</vt:lpstr>
      <vt:lpstr>Maps/Guides</vt:lpstr>
      <vt:lpstr>Weather Reports</vt:lpstr>
    </vt:vector>
  </TitlesOfParts>
  <Company>FLIR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Scott Diamond</dc:creator>
  <cp:lastModifiedBy>Diamond, Scott</cp:lastModifiedBy>
  <cp:revision>200</cp:revision>
  <dcterms:created xsi:type="dcterms:W3CDTF">2010-10-06T19:57:37Z</dcterms:created>
  <dcterms:modified xsi:type="dcterms:W3CDTF">2017-11-19T06:46:13Z</dcterms:modified>
</cp:coreProperties>
</file>