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4" r:id="rId2"/>
    <p:sldId id="320" r:id="rId3"/>
    <p:sldId id="323" r:id="rId4"/>
    <p:sldId id="287" r:id="rId5"/>
    <p:sldId id="310" r:id="rId6"/>
    <p:sldId id="322" r:id="rId7"/>
    <p:sldId id="336" r:id="rId8"/>
    <p:sldId id="333" r:id="rId9"/>
    <p:sldId id="307" r:id="rId10"/>
    <p:sldId id="306" r:id="rId11"/>
    <p:sldId id="304" r:id="rId12"/>
    <p:sldId id="308" r:id="rId13"/>
    <p:sldId id="334" r:id="rId14"/>
    <p:sldId id="335" r:id="rId15"/>
    <p:sldId id="316"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80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49" autoAdjust="0"/>
    <p:restoredTop sz="94719" autoAdjust="0"/>
  </p:normalViewPr>
  <p:slideViewPr>
    <p:cSldViewPr snapToGrid="0">
      <p:cViewPr varScale="1">
        <p:scale>
          <a:sx n="65" d="100"/>
          <a:sy n="65" d="100"/>
        </p:scale>
        <p:origin x="696" y="78"/>
      </p:cViewPr>
      <p:guideLst>
        <p:guide orient="horz" pos="2160"/>
        <p:guide pos="2880"/>
      </p:guideLst>
    </p:cSldViewPr>
  </p:slideViewPr>
  <p:outlineViewPr>
    <p:cViewPr>
      <p:scale>
        <a:sx n="33" d="100"/>
        <a:sy n="33" d="100"/>
      </p:scale>
      <p:origin x="0" y="1828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41DF46A-C9B0-4EF2-940D-B2E5EFDECEF7}" type="datetimeFigureOut">
              <a:rPr lang="en-US" smtClean="0"/>
              <a:pPr/>
              <a:t>3/16/2017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4D2D94E-B19C-4FBC-8617-E948C5A05522}" type="slidenum">
              <a:rPr lang="en-US" smtClean="0"/>
              <a:pPr/>
              <a:t>‹#›</a:t>
            </a:fld>
            <a:endParaRPr lang="en-US"/>
          </a:p>
        </p:txBody>
      </p:sp>
    </p:spTree>
    <p:extLst>
      <p:ext uri="{BB962C8B-B14F-4D97-AF65-F5344CB8AC3E}">
        <p14:creationId xmlns:p14="http://schemas.microsoft.com/office/powerpoint/2010/main" val="1001293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D2D94E-B19C-4FBC-8617-E948C5A05522}" type="slidenum">
              <a:rPr lang="en-US" smtClean="0"/>
              <a:pPr/>
              <a:t>1</a:t>
            </a:fld>
            <a:endParaRPr lang="en-US"/>
          </a:p>
        </p:txBody>
      </p:sp>
    </p:spTree>
    <p:extLst>
      <p:ext uri="{BB962C8B-B14F-4D97-AF65-F5344CB8AC3E}">
        <p14:creationId xmlns:p14="http://schemas.microsoft.com/office/powerpoint/2010/main" val="17343085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722CAD-1DCD-4AAA-A13A-8441206C2667}"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722CAD-1DCD-4AAA-A13A-8441206C2667}"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722CAD-1DCD-4AAA-A13A-8441206C2667}"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722CAD-1DCD-4AAA-A13A-8441206C2667}"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722CAD-1DCD-4AAA-A13A-8441206C2667}"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722CAD-1DCD-4AAA-A13A-8441206C2667}"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3913" y="1943100"/>
            <a:ext cx="7772400" cy="1362075"/>
          </a:xfrm>
        </p:spPr>
        <p:txBody>
          <a:bodyPr anchor="t"/>
          <a:lstStyle>
            <a:lvl1pPr algn="ctr">
              <a:defRPr sz="4000" b="1" cap="none" baseline="0"/>
            </a:lvl1pPr>
          </a:lstStyle>
          <a:p>
            <a:r>
              <a:rPr lang="en-US" dirty="0"/>
              <a:t>Click to edit Master title style</a:t>
            </a:r>
          </a:p>
        </p:txBody>
      </p:sp>
      <p:sp>
        <p:nvSpPr>
          <p:cNvPr id="3" name="Text Placeholder 2"/>
          <p:cNvSpPr>
            <a:spLocks noGrp="1"/>
          </p:cNvSpPr>
          <p:nvPr>
            <p:ph type="body" idx="1"/>
          </p:nvPr>
        </p:nvSpPr>
        <p:spPr>
          <a:xfrm>
            <a:off x="798513" y="3338513"/>
            <a:ext cx="7772400" cy="1500187"/>
          </a:xfrm>
        </p:spPr>
        <p:txBody>
          <a:bodyPr anchor="t" anchorCtr="0"/>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9722CAD-1DCD-4AAA-A13A-8441206C2667}"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0D5FF-3BA6-4373-91F1-0BB4153861BE}" type="slidenum">
              <a:rPr lang="en-US" smtClean="0"/>
              <a:pPr/>
              <a:t>‹#›</a:t>
            </a:fld>
            <a:endParaRPr lang="en-US"/>
          </a:p>
        </p:txBody>
      </p:sp>
    </p:spTree>
    <p:extLst>
      <p:ext uri="{BB962C8B-B14F-4D97-AF65-F5344CB8AC3E}">
        <p14:creationId xmlns:p14="http://schemas.microsoft.com/office/powerpoint/2010/main" val="653224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722CAD-1DCD-4AAA-A13A-8441206C2667}"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722CAD-1DCD-4AAA-A13A-8441206C2667}" type="datetimeFigureOut">
              <a:rPr lang="en-US" smtClean="0"/>
              <a:pPr/>
              <a:t>3/16/2017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722CAD-1DCD-4AAA-A13A-8441206C2667}" type="datetimeFigureOut">
              <a:rPr lang="en-US" smtClean="0"/>
              <a:pPr/>
              <a:t>3/16/2017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22CAD-1DCD-4AAA-A13A-8441206C2667}" type="datetimeFigureOut">
              <a:rPr lang="en-US" smtClean="0"/>
              <a:pPr/>
              <a:t>3/16/2017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722CAD-1DCD-4AAA-A13A-8441206C2667}"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22CAD-1DCD-4AAA-A13A-8441206C2667}" type="datetimeFigureOut">
              <a:rPr lang="en-US" smtClean="0"/>
              <a:pPr/>
              <a:t>3/16/2017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20D5FF-3BA6-4373-91F1-0BB4153861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scott.diamond.mail@gmail.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onc-pdx.org/activities/day-tour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onc-pdx.org/activities/trip-rating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onc-pdx.org/resources/rentals-retailers/"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onc-pdx.org/resources/trip-guide-tour-essentials/" TargetMode="External"/><Relationship Id="rId4" Type="http://schemas.openxmlformats.org/officeDocument/2006/relationships/hyperlink" Target="http://onc-pdx.org/resources/wear/"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onc-pdx.org/trails-maps/" TargetMode="External"/><Relationship Id="rId2" Type="http://schemas.openxmlformats.org/officeDocument/2006/relationships/hyperlink" Target="https://www.gaiagps.com/apps/ios/"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amazon.com/Cross-Country-Routes-Oregon-Klindt-Vielbig/dp/0898864046/ref=asap_bc?ie=UTF8" TargetMode="External"/><Relationship Id="rId1" Type="http://schemas.openxmlformats.org/officeDocument/2006/relationships/slideLayout" Target="../slideLayouts/slideLayout4.xml"/><Relationship Id="rId6" Type="http://schemas.openxmlformats.org/officeDocument/2006/relationships/hyperlink" Target="http://www.amazon.com/Mt-Hood-Winter-Trails-Map/dp/1877648035" TargetMode="External"/><Relationship Id="rId5" Type="http://schemas.openxmlformats.org/officeDocument/2006/relationships/hyperlink" Target="http://buybettermaps.com/" TargetMode="Externa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hyperlink" Target="http://www.skimountaineer.com/MtnWebCams/Hood-MtnWebCams.html?size=med&amp;telemetry=true" TargetMode="External"/><Relationship Id="rId2" Type="http://schemas.openxmlformats.org/officeDocument/2006/relationships/hyperlink" Target="http://forecast.weather.gov/MapClick.php?zoneid=ORZ011" TargetMode="External"/><Relationship Id="rId1" Type="http://schemas.openxmlformats.org/officeDocument/2006/relationships/slideLayout" Target="../slideLayouts/slideLayout2.xml"/><Relationship Id="rId4" Type="http://schemas.openxmlformats.org/officeDocument/2006/relationships/hyperlink" Target="http://www.nwac.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om/maps/place/Trillium+Sno+Park/@45.2502573,-121.892699,11.25z/data=!4m8!1m2!2m1!1strillium+lake+sno+park!3m4!1s0x0:0x344ddd82d0e9f4f8!8m2!3d45.2854554!4d-121.7281723" TargetMode="External"/><Relationship Id="rId2" Type="http://schemas.openxmlformats.org/officeDocument/2006/relationships/hyperlink" Target="26945%20Still%20Creek%20Rd,%20Rhododendron,%20OR%2097049"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onc-pdx.org/resources/ski-gea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caltopo.com/m/5BER" TargetMode="External"/><Relationship Id="rId2" Type="http://schemas.openxmlformats.org/officeDocument/2006/relationships/hyperlink" Target="http://www.gpsies.com/map.do?fileId=uykysmdlyfeuleoq"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67971" y="5524499"/>
            <a:ext cx="6400800" cy="1180605"/>
          </a:xfrm>
        </p:spPr>
        <p:txBody>
          <a:bodyPr>
            <a:normAutofit/>
          </a:bodyPr>
          <a:lstStyle/>
          <a:p>
            <a:r>
              <a:rPr lang="en-US" sz="2000" dirty="0"/>
              <a:t>Scott Diamond</a:t>
            </a:r>
          </a:p>
          <a:p>
            <a:r>
              <a:rPr lang="en-US" sz="2000" dirty="0">
                <a:hlinkClick r:id="rId3"/>
              </a:rPr>
              <a:t>scott.diamond.mail@gmail.com</a:t>
            </a:r>
            <a:r>
              <a:rPr lang="en-US" sz="2000" dirty="0"/>
              <a:t> </a:t>
            </a:r>
          </a:p>
          <a:p>
            <a:r>
              <a:rPr lang="en-US" sz="2000" dirty="0"/>
              <a:t>503.643.6779 (mobile)</a:t>
            </a:r>
          </a:p>
        </p:txBody>
      </p:sp>
      <p:sp>
        <p:nvSpPr>
          <p:cNvPr id="4" name="Title 1"/>
          <p:cNvSpPr txBox="1">
            <a:spLocks/>
          </p:cNvSpPr>
          <p:nvPr/>
        </p:nvSpPr>
        <p:spPr>
          <a:xfrm>
            <a:off x="1905980" y="3296784"/>
            <a:ext cx="4463143" cy="2209800"/>
          </a:xfrm>
          <a:prstGeom prst="rect">
            <a:avLst/>
          </a:prstGeom>
          <a:ln>
            <a:solidFill>
              <a:schemeClr val="tx1"/>
            </a:solidFill>
          </a:ln>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a:t>Basic Trip Info</a:t>
            </a:r>
            <a:br>
              <a:rPr lang="en-US" sz="1800" dirty="0"/>
            </a:br>
            <a:r>
              <a:rPr lang="en-US" sz="2000" dirty="0"/>
              <a:t>Meeting Time: 7:00 AM</a:t>
            </a:r>
            <a:br>
              <a:rPr lang="en-US" sz="2000" dirty="0"/>
            </a:br>
            <a:r>
              <a:rPr lang="en-US" sz="2000" dirty="0"/>
              <a:t>Meeting Place:  Gateway Transit Center</a:t>
            </a:r>
            <a:br>
              <a:rPr lang="en-US" sz="2000" dirty="0"/>
            </a:br>
            <a:r>
              <a:rPr lang="en-US" sz="2000" dirty="0"/>
              <a:t>Ski Difficulty Level: ADVANCED</a:t>
            </a:r>
          </a:p>
          <a:p>
            <a:r>
              <a:rPr lang="en-US" sz="2000" dirty="0"/>
              <a:t>Distance: ~14 miles</a:t>
            </a:r>
            <a:br>
              <a:rPr lang="en-US" sz="2000" dirty="0"/>
            </a:br>
            <a:r>
              <a:rPr lang="en-US" sz="2000" dirty="0"/>
              <a:t>Dogs are NOT Allowed on this tour</a:t>
            </a:r>
            <a:br>
              <a:rPr lang="en-US" sz="2000" dirty="0"/>
            </a:br>
            <a:r>
              <a:rPr lang="en-US" sz="2000" dirty="0"/>
              <a:t>Carpooling Cost: ~$20</a:t>
            </a:r>
            <a:endParaRPr lang="en-US" dirty="0"/>
          </a:p>
        </p:txBody>
      </p:sp>
      <p:sp>
        <p:nvSpPr>
          <p:cNvPr id="6" name="Title 1"/>
          <p:cNvSpPr txBox="1">
            <a:spLocks/>
          </p:cNvSpPr>
          <p:nvPr/>
        </p:nvSpPr>
        <p:spPr>
          <a:xfrm>
            <a:off x="466725" y="1368425"/>
            <a:ext cx="8183789" cy="3856718"/>
          </a:xfrm>
          <a:prstGeom prst="rect">
            <a:avLst/>
          </a:prstGeom>
        </p:spPr>
        <p:txBody>
          <a:bodyPr vert="horz" lIns="91440" tIns="45720" rIns="91440" bIns="45720" rtlCol="0" anchor="t" anchorCtr="0">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400" dirty="0"/>
              <a:t>Do you want to try something different? Are you OK with some uncertainty? This Saturday I’m leading the Still Creek tour. This is a point to point tour which will require a car shuttle. We’ll start at Trillium lake sno park and then drop down to Still creek road. We follow this road 13 miles as it winds it way downhill behind ski bowl and finally reaches civilization again at Rhododendron. We drop over 2,000 feet along Still Creek. If snowmobiles have run this road, then we should be able to make good time but otherwise it could be long day. Snow level is low enough that we should be able to ski all of this but there is the chance we’ll have to walk some on Still creek road at the end. Note, I’ve never led this tour, only spoken with other skiers who have done this tour.</a:t>
            </a:r>
          </a:p>
          <a:p>
            <a:pPr algn="just"/>
            <a:r>
              <a:rPr lang="en-US" sz="1400" dirty="0"/>
              <a:t>  </a:t>
            </a:r>
            <a:br>
              <a:rPr lang="en-US" sz="1400" dirty="0"/>
            </a:br>
            <a:br>
              <a:rPr lang="en-US" sz="1400" dirty="0"/>
            </a:br>
            <a:br>
              <a:rPr lang="en-US" sz="3600" dirty="0"/>
            </a:br>
            <a:endParaRPr lang="en-US" sz="3600" dirty="0"/>
          </a:p>
        </p:txBody>
      </p:sp>
      <p:sp>
        <p:nvSpPr>
          <p:cNvPr id="7" name="Title 1"/>
          <p:cNvSpPr>
            <a:spLocks noGrp="1"/>
          </p:cNvSpPr>
          <p:nvPr>
            <p:ph type="ctrTitle"/>
          </p:nvPr>
        </p:nvSpPr>
        <p:spPr>
          <a:xfrm>
            <a:off x="355599" y="88900"/>
            <a:ext cx="8623300" cy="1120775"/>
          </a:xfrm>
        </p:spPr>
        <p:txBody>
          <a:bodyPr>
            <a:normAutofit fontScale="90000"/>
          </a:bodyPr>
          <a:lstStyle/>
          <a:p>
            <a:r>
              <a:rPr lang="en-US" sz="4900" dirty="0"/>
              <a:t>Still Creek</a:t>
            </a:r>
            <a:br>
              <a:rPr lang="en-US" sz="6000" dirty="0"/>
            </a:br>
            <a:r>
              <a:rPr lang="en-US" sz="3100" dirty="0">
                <a:hlinkClick r:id="rId4"/>
              </a:rPr>
              <a:t>Oregon Nordic Club Day Tour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122238"/>
            <a:ext cx="8229600" cy="1143000"/>
          </a:xfrm>
        </p:spPr>
        <p:txBody>
          <a:bodyPr/>
          <a:lstStyle/>
          <a:p>
            <a:r>
              <a:rPr lang="en-US" dirty="0"/>
              <a:t>ONC Carpooling Policy</a:t>
            </a:r>
          </a:p>
        </p:txBody>
      </p:sp>
      <p:sp>
        <p:nvSpPr>
          <p:cNvPr id="3" name="Content Placeholder 2"/>
          <p:cNvSpPr>
            <a:spLocks noGrp="1"/>
          </p:cNvSpPr>
          <p:nvPr>
            <p:ph idx="1"/>
          </p:nvPr>
        </p:nvSpPr>
        <p:spPr/>
        <p:txBody>
          <a:bodyPr>
            <a:normAutofit fontScale="92500" lnSpcReduction="20000"/>
          </a:bodyPr>
          <a:lstStyle/>
          <a:p>
            <a:pPr>
              <a:buNone/>
            </a:pPr>
            <a:r>
              <a:rPr lang="en-US" dirty="0"/>
              <a:t>If we don’t have drivers, we don’t have a trip. </a:t>
            </a:r>
            <a:r>
              <a:rPr lang="en-US" dirty="0">
                <a:solidFill>
                  <a:srgbClr val="C00000"/>
                </a:solidFill>
              </a:rPr>
              <a:t>If you have a snow compatible car then please offer to drive.</a:t>
            </a:r>
            <a:r>
              <a:rPr lang="en-US" dirty="0"/>
              <a:t> If we don’t have enough drivers then we’ll do a lottery to see who goes.</a:t>
            </a:r>
          </a:p>
          <a:p>
            <a:pPr>
              <a:buNone/>
            </a:pPr>
            <a:endParaRPr lang="en-US" dirty="0"/>
          </a:p>
          <a:p>
            <a:pPr>
              <a:buNone/>
            </a:pPr>
            <a:r>
              <a:rPr lang="en-US" dirty="0"/>
              <a:t>For passengers, the ONC policy is each passenger contributes 15 cents per mile. For three or more passengers, the maximum total contribution by all passengers is limited to 45 cents per mile. A typical round trip distance to Mt Hood and back is 120 miles to 160 miles  = $18-$24/person</a:t>
            </a:r>
          </a:p>
        </p:txBody>
      </p:sp>
    </p:spTree>
    <p:extLst>
      <p:ext uri="{BB962C8B-B14F-4D97-AF65-F5344CB8AC3E}">
        <p14:creationId xmlns:p14="http://schemas.microsoft.com/office/powerpoint/2010/main" val="420368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173038"/>
            <a:ext cx="8229600" cy="1143000"/>
          </a:xfrm>
        </p:spPr>
        <p:txBody>
          <a:bodyPr>
            <a:normAutofit/>
          </a:bodyPr>
          <a:lstStyle/>
          <a:p>
            <a:r>
              <a:rPr lang="en-US" dirty="0">
                <a:hlinkClick r:id="rId2"/>
              </a:rPr>
              <a:t>ONC Ski Rating</a:t>
            </a:r>
            <a:endParaRPr lang="en-US" sz="3100" dirty="0">
              <a:solidFill>
                <a:srgbClr val="C00000"/>
              </a:solidFill>
            </a:endParaRPr>
          </a:p>
        </p:txBody>
      </p:sp>
      <p:sp>
        <p:nvSpPr>
          <p:cNvPr id="3" name="Content Placeholder 2"/>
          <p:cNvSpPr>
            <a:spLocks noGrp="1"/>
          </p:cNvSpPr>
          <p:nvPr>
            <p:ph idx="1"/>
          </p:nvPr>
        </p:nvSpPr>
        <p:spPr>
          <a:xfrm>
            <a:off x="419100" y="1485900"/>
            <a:ext cx="8229600" cy="4525963"/>
          </a:xfrm>
        </p:spPr>
        <p:txBody>
          <a:bodyPr>
            <a:normAutofit fontScale="70000" lnSpcReduction="20000"/>
          </a:bodyPr>
          <a:lstStyle/>
          <a:p>
            <a:r>
              <a:rPr lang="en-US" dirty="0"/>
              <a:t>Novice level</a:t>
            </a:r>
          </a:p>
          <a:p>
            <a:pPr lvl="1"/>
            <a:r>
              <a:rPr lang="en-US" dirty="0"/>
              <a:t>These tours are for the inexperienced skiers. While this is not a lesson, the leader will help new skiers as much as possible. Tour length is 3-5 miles over nearly flat terrain.</a:t>
            </a:r>
          </a:p>
          <a:p>
            <a:r>
              <a:rPr lang="en-US" dirty="0"/>
              <a:t>Beginning/Easy level</a:t>
            </a:r>
          </a:p>
          <a:p>
            <a:pPr lvl="1"/>
            <a:r>
              <a:rPr lang="en-US" dirty="0"/>
              <a:t>4 to 6 Miles over gentle terrain at a pace comfortable for all participants</a:t>
            </a:r>
          </a:p>
          <a:p>
            <a:r>
              <a:rPr lang="en-US" dirty="0"/>
              <a:t>Intermediate level</a:t>
            </a:r>
          </a:p>
          <a:p>
            <a:pPr lvl="1"/>
            <a:r>
              <a:rPr lang="en-US" dirty="0"/>
              <a:t>6 to 12 miles. Terrain flat to long hills that are no steeper than found on a road (maximum 10 degrees). Moderate pace. Trail turning skills required, if there are hills.</a:t>
            </a:r>
          </a:p>
          <a:p>
            <a:r>
              <a:rPr lang="en-US" dirty="0"/>
              <a:t>Advanced level</a:t>
            </a:r>
          </a:p>
          <a:p>
            <a:pPr lvl="1"/>
            <a:r>
              <a:rPr lang="en-US" dirty="0"/>
              <a:t>&gt; 12 miles. Terrain flat to steep hills (&gt; 10 degrees). Moderate to fast pace. Strong turning skills required on the tours with steeper slopes.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hocolat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088027" y="1540866"/>
            <a:ext cx="3866962" cy="309356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US" dirty="0"/>
              <a:t>What to Bring/Gear</a:t>
            </a:r>
            <a:br>
              <a:rPr lang="en-US" dirty="0"/>
            </a:br>
            <a:r>
              <a:rPr lang="en-US" sz="3100" dirty="0"/>
              <a:t>(click links below for more info)</a:t>
            </a:r>
            <a:endParaRPr lang="en-US" dirty="0"/>
          </a:p>
        </p:txBody>
      </p:sp>
      <p:sp>
        <p:nvSpPr>
          <p:cNvPr id="3" name="Content Placeholder 2"/>
          <p:cNvSpPr>
            <a:spLocks noGrp="1"/>
          </p:cNvSpPr>
          <p:nvPr>
            <p:ph idx="1"/>
          </p:nvPr>
        </p:nvSpPr>
        <p:spPr>
          <a:xfrm>
            <a:off x="457200" y="1968500"/>
            <a:ext cx="8229600" cy="4157663"/>
          </a:xfrm>
        </p:spPr>
        <p:txBody>
          <a:bodyPr/>
          <a:lstStyle/>
          <a:p>
            <a:r>
              <a:rPr lang="en-US" dirty="0">
                <a:hlinkClick r:id="rId3"/>
              </a:rPr>
              <a:t>Ski Rental Options</a:t>
            </a:r>
            <a:endParaRPr lang="en-US" dirty="0"/>
          </a:p>
          <a:p>
            <a:r>
              <a:rPr lang="en-US" dirty="0">
                <a:hlinkClick r:id="rId4"/>
              </a:rPr>
              <a:t>What to Wear</a:t>
            </a:r>
            <a:endParaRPr lang="en-US" dirty="0"/>
          </a:p>
          <a:p>
            <a:r>
              <a:rPr lang="en-US" dirty="0">
                <a:hlinkClick r:id="rId5"/>
              </a:rPr>
              <a:t>Tour Essentials</a:t>
            </a:r>
            <a:endParaRPr lang="en-US" dirty="0"/>
          </a:p>
          <a:p>
            <a:r>
              <a:rPr lang="en-US" dirty="0"/>
              <a:t>Chocolate for trip leaders! </a:t>
            </a:r>
          </a:p>
          <a:p>
            <a:endParaRPr lang="en-US" dirty="0"/>
          </a:p>
        </p:txBody>
      </p:sp>
      <p:sp>
        <p:nvSpPr>
          <p:cNvPr id="4" name="Rectangle 3"/>
          <p:cNvSpPr/>
          <p:nvPr/>
        </p:nvSpPr>
        <p:spPr>
          <a:xfrm>
            <a:off x="1320800" y="4912836"/>
            <a:ext cx="6121400" cy="1323439"/>
          </a:xfrm>
          <a:prstGeom prst="rect">
            <a:avLst/>
          </a:prstGeom>
        </p:spPr>
        <p:txBody>
          <a:bodyPr wrap="square">
            <a:spAutoFit/>
          </a:bodyPr>
          <a:lstStyle/>
          <a:p>
            <a:pPr algn="ctr"/>
            <a:r>
              <a:rPr lang="en-US" sz="2000" dirty="0">
                <a:solidFill>
                  <a:srgbClr val="C00000"/>
                </a:solidFill>
              </a:rPr>
              <a:t>Note that if you need to rent skis you’ll need to rent them prior to the trip. It takes quite a while to rent and it doesn’t work to split the group and try and regroup when renting on the way</a:t>
            </a:r>
            <a:endParaRPr lang="en-US" sz="2000" dirty="0"/>
          </a:p>
        </p:txBody>
      </p:sp>
    </p:spTree>
    <p:extLst>
      <p:ext uri="{BB962C8B-B14F-4D97-AF65-F5344CB8AC3E}">
        <p14:creationId xmlns:p14="http://schemas.microsoft.com/office/powerpoint/2010/main" val="2496415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174" y="0"/>
            <a:ext cx="8229600" cy="1143000"/>
          </a:xfrm>
        </p:spPr>
        <p:txBody>
          <a:bodyPr>
            <a:normAutofit/>
          </a:bodyPr>
          <a:lstStyle/>
          <a:p>
            <a:r>
              <a:rPr lang="en-US" dirty="0"/>
              <a:t>Electronic Map/GPS</a:t>
            </a:r>
          </a:p>
        </p:txBody>
      </p:sp>
      <p:sp>
        <p:nvSpPr>
          <p:cNvPr id="3" name="Content Placeholder 2"/>
          <p:cNvSpPr>
            <a:spLocks noGrp="1"/>
          </p:cNvSpPr>
          <p:nvPr>
            <p:ph idx="1"/>
          </p:nvPr>
        </p:nvSpPr>
        <p:spPr>
          <a:xfrm>
            <a:off x="110544" y="1143000"/>
            <a:ext cx="5609060" cy="5435461"/>
          </a:xfrm>
        </p:spPr>
        <p:txBody>
          <a:bodyPr>
            <a:normAutofit/>
          </a:bodyPr>
          <a:lstStyle/>
          <a:p>
            <a:r>
              <a:rPr lang="en-US" sz="2400" dirty="0"/>
              <a:t>Forget paper maps!</a:t>
            </a:r>
          </a:p>
          <a:p>
            <a:pPr lvl="1"/>
            <a:r>
              <a:rPr lang="en-US" sz="2000" dirty="0"/>
              <a:t>I’ve given up carrying paper maps and instead use my smartphone to see the track and where I am. This works really well. </a:t>
            </a:r>
          </a:p>
          <a:p>
            <a:r>
              <a:rPr lang="en-US" sz="2400" dirty="0"/>
              <a:t>Numerous smartphone GPS apps are available, my own favorite is </a:t>
            </a:r>
            <a:r>
              <a:rPr lang="en-US" sz="2400" dirty="0">
                <a:hlinkClick r:id="rId2"/>
              </a:rPr>
              <a:t>Gaia</a:t>
            </a:r>
            <a:r>
              <a:rPr lang="en-US" sz="2400" dirty="0"/>
              <a:t> ($20).</a:t>
            </a:r>
          </a:p>
          <a:p>
            <a:r>
              <a:rPr lang="en-US" sz="2400" dirty="0"/>
              <a:t>For the “ski-nerd”, there is a ski trail GPX database on the </a:t>
            </a:r>
            <a:r>
              <a:rPr lang="en-US" sz="2400" dirty="0">
                <a:hlinkClick r:id="rId3"/>
              </a:rPr>
              <a:t>club website</a:t>
            </a:r>
            <a:r>
              <a:rPr lang="en-US" sz="2400" dirty="0"/>
              <a:t>.</a:t>
            </a:r>
          </a:p>
          <a:p>
            <a:endParaRPr lang="en-US" sz="2400" dirty="0"/>
          </a:p>
          <a:p>
            <a:endParaRPr lang="en-US" sz="2400" dirty="0"/>
          </a:p>
          <a:p>
            <a:pPr marL="0" indent="0" algn="ctr">
              <a:buNone/>
            </a:pPr>
            <a:r>
              <a:rPr lang="en-US" sz="2000" dirty="0"/>
              <a:t>See me at one of the club meetings if you need some help using this. I’ll assist for the cost of a pint! </a:t>
            </a:r>
          </a:p>
        </p:txBody>
      </p:sp>
      <p:pic>
        <p:nvPicPr>
          <p:cNvPr id="1026" name="Picture 2" descr="Gaia GPS on iPhone"/>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851207" y="1143000"/>
            <a:ext cx="2827881" cy="5019488"/>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588000" y="6162488"/>
            <a:ext cx="3261139" cy="646331"/>
          </a:xfrm>
          <a:prstGeom prst="rect">
            <a:avLst/>
          </a:prstGeom>
          <a:noFill/>
        </p:spPr>
        <p:txBody>
          <a:bodyPr wrap="square" rtlCol="0">
            <a:spAutoFit/>
          </a:bodyPr>
          <a:lstStyle/>
          <a:p>
            <a:pPr algn="ctr"/>
            <a:r>
              <a:rPr lang="en-US" dirty="0"/>
              <a:t>Sample screen shot for</a:t>
            </a:r>
          </a:p>
          <a:p>
            <a:pPr algn="ctr"/>
            <a:r>
              <a:rPr lang="en-US" dirty="0"/>
              <a:t>Gaia iPhone Software</a:t>
            </a:r>
          </a:p>
        </p:txBody>
      </p:sp>
    </p:spTree>
    <p:extLst>
      <p:ext uri="{BB962C8B-B14F-4D97-AF65-F5344CB8AC3E}">
        <p14:creationId xmlns:p14="http://schemas.microsoft.com/office/powerpoint/2010/main" val="3127490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19113" y="190499"/>
            <a:ext cx="7772400" cy="1362075"/>
          </a:xfrm>
        </p:spPr>
        <p:txBody>
          <a:bodyPr/>
          <a:lstStyle/>
          <a:p>
            <a:pPr algn="ctr"/>
            <a:r>
              <a:rPr lang="en-US" dirty="0"/>
              <a:t>Maps/Guides</a:t>
            </a:r>
          </a:p>
        </p:txBody>
      </p:sp>
      <p:sp>
        <p:nvSpPr>
          <p:cNvPr id="7" name="Text Placeholder 6"/>
          <p:cNvSpPr>
            <a:spLocks noGrp="1"/>
          </p:cNvSpPr>
          <p:nvPr>
            <p:ph type="body" idx="1"/>
          </p:nvPr>
        </p:nvSpPr>
        <p:spPr>
          <a:xfrm>
            <a:off x="519113" y="4387290"/>
            <a:ext cx="2371750" cy="2183792"/>
          </a:xfrm>
        </p:spPr>
        <p:txBody>
          <a:bodyPr>
            <a:normAutofit/>
          </a:bodyPr>
          <a:lstStyle/>
          <a:p>
            <a:r>
              <a:rPr lang="en-US" sz="1800" dirty="0"/>
              <a:t>The best overall reference books is still Klindt </a:t>
            </a:r>
            <a:r>
              <a:rPr lang="en-US" sz="1800" dirty="0" err="1"/>
              <a:t>Vielbig’s</a:t>
            </a:r>
            <a:r>
              <a:rPr lang="en-US" sz="1800" dirty="0"/>
              <a:t>. This is out of print but you can still find used copies on </a:t>
            </a:r>
            <a:r>
              <a:rPr lang="en-US" sz="1800" dirty="0">
                <a:hlinkClick r:id="rId2"/>
              </a:rPr>
              <a:t>Amazon</a:t>
            </a:r>
            <a:endParaRPr lang="en-US" sz="18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987856" y="190499"/>
            <a:ext cx="2787844" cy="6448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http://ecx.images-amazon.com/images/I/518W6KKCQFL._SX299_BO1,204,203,200_.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530600" y="4319225"/>
            <a:ext cx="1473200" cy="2319923"/>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Arrow Connector 2"/>
          <p:cNvCxnSpPr/>
          <p:nvPr/>
        </p:nvCxnSpPr>
        <p:spPr>
          <a:xfrm>
            <a:off x="5122718" y="3429000"/>
            <a:ext cx="748146"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 Placeholder 6"/>
          <p:cNvSpPr txBox="1">
            <a:spLocks/>
          </p:cNvSpPr>
          <p:nvPr/>
        </p:nvSpPr>
        <p:spPr>
          <a:xfrm>
            <a:off x="570682" y="900114"/>
            <a:ext cx="4675187" cy="3227387"/>
          </a:xfrm>
          <a:prstGeom prst="rect">
            <a:avLst/>
          </a:prstGeom>
        </p:spPr>
        <p:txBody>
          <a:bodyPr vert="horz" lIns="91440" tIns="45720" rIns="91440" bIns="45720" rtlCol="0" anchor="t" anchorCtr="0">
            <a:normAutofit fontScale="92500" lnSpcReduction="10000"/>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dirty="0"/>
              <a:t>Maps and Guidebooks are great for studying trip options at home.  </a:t>
            </a:r>
          </a:p>
          <a:p>
            <a:endParaRPr lang="en-US" dirty="0"/>
          </a:p>
          <a:p>
            <a:r>
              <a:rPr lang="en-US" dirty="0"/>
              <a:t>Note - There are always new trails being developed and the maps I have included in this packet may not be the most recent.</a:t>
            </a:r>
          </a:p>
          <a:p>
            <a:endParaRPr lang="en-US" dirty="0"/>
          </a:p>
          <a:p>
            <a:pPr algn="l"/>
            <a:r>
              <a:rPr lang="en-US" dirty="0"/>
              <a:t>If you want to buy your own maps for this trip then the best one I’ve found  for Mt. Hood is the 2015 Mt. Hood Winter Trails (</a:t>
            </a:r>
            <a:r>
              <a:rPr lang="en-US" dirty="0" err="1">
                <a:hlinkClick r:id="rId5"/>
              </a:rPr>
              <a:t>BuyBetterMaps</a:t>
            </a:r>
            <a:r>
              <a:rPr lang="en-US" dirty="0"/>
              <a:t>,   </a:t>
            </a:r>
            <a:r>
              <a:rPr lang="en-US" dirty="0">
                <a:hlinkClick r:id="rId6"/>
              </a:rPr>
              <a:t>Amazon </a:t>
            </a:r>
            <a:r>
              <a:rPr lang="en-US" dirty="0"/>
              <a:t> or your local REI)</a:t>
            </a:r>
          </a:p>
        </p:txBody>
      </p:sp>
      <p:cxnSp>
        <p:nvCxnSpPr>
          <p:cNvPr id="12" name="Straight Arrow Connector 11"/>
          <p:cNvCxnSpPr/>
          <p:nvPr/>
        </p:nvCxnSpPr>
        <p:spPr>
          <a:xfrm>
            <a:off x="2700471" y="5268191"/>
            <a:ext cx="718138" cy="1"/>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8834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Weather Reports</a:t>
            </a:r>
          </a:p>
        </p:txBody>
      </p:sp>
      <p:sp>
        <p:nvSpPr>
          <p:cNvPr id="3" name="Content Placeholder 2"/>
          <p:cNvSpPr>
            <a:spLocks noGrp="1"/>
          </p:cNvSpPr>
          <p:nvPr>
            <p:ph idx="1"/>
          </p:nvPr>
        </p:nvSpPr>
        <p:spPr>
          <a:xfrm>
            <a:off x="457200" y="1485900"/>
            <a:ext cx="8229600" cy="4525963"/>
          </a:xfrm>
        </p:spPr>
        <p:txBody>
          <a:bodyPr>
            <a:normAutofit fontScale="77500" lnSpcReduction="20000"/>
          </a:bodyPr>
          <a:lstStyle/>
          <a:p>
            <a:pPr marL="0" indent="0" algn="ctr">
              <a:buNone/>
            </a:pPr>
            <a:r>
              <a:rPr lang="en-US" dirty="0"/>
              <a:t>Obviously the tour gets cancelled if we don’t have enough snow. Additionally if it looks like it is just going to rain on us all day then we’ll cancel. I like to use the following site to check the weather.</a:t>
            </a:r>
          </a:p>
          <a:p>
            <a:pPr marL="0" indent="0" algn="ctr">
              <a:buNone/>
            </a:pPr>
            <a:endParaRPr lang="en-US" dirty="0"/>
          </a:p>
          <a:p>
            <a:r>
              <a:rPr lang="en-US" sz="3000" dirty="0">
                <a:hlinkClick r:id="rId2"/>
              </a:rPr>
              <a:t>National Weather Service Zone Forecast. </a:t>
            </a:r>
            <a:r>
              <a:rPr lang="en-US" sz="3000" dirty="0"/>
              <a:t>Good general description and snow level info.</a:t>
            </a:r>
          </a:p>
          <a:p>
            <a:r>
              <a:rPr lang="en-US" sz="3000" dirty="0">
                <a:hlinkClick r:id="rId3"/>
              </a:rPr>
              <a:t>Mount Hood </a:t>
            </a:r>
            <a:r>
              <a:rPr lang="en-US" sz="3000" dirty="0" err="1">
                <a:hlinkClick r:id="rId3"/>
              </a:rPr>
              <a:t>WebCams</a:t>
            </a:r>
            <a:r>
              <a:rPr lang="en-US" sz="3000" dirty="0"/>
              <a:t>. Amar </a:t>
            </a:r>
            <a:r>
              <a:rPr lang="en-US" sz="3000" dirty="0" err="1"/>
              <a:t>Andalkar</a:t>
            </a:r>
            <a:r>
              <a:rPr lang="en-US" sz="3000" dirty="0"/>
              <a:t> does a great job at pulling together all the </a:t>
            </a:r>
            <a:r>
              <a:rPr lang="en-US" sz="3000" dirty="0" err="1"/>
              <a:t>WebCams</a:t>
            </a:r>
            <a:r>
              <a:rPr lang="en-US" sz="3000" dirty="0"/>
              <a:t>. For day tours I like to look to see how much snow there is in Government Camp</a:t>
            </a:r>
          </a:p>
          <a:p>
            <a:r>
              <a:rPr lang="en-US" sz="3000" dirty="0">
                <a:hlinkClick r:id="rId4"/>
              </a:rPr>
              <a:t>Northwest Avalanche Center </a:t>
            </a:r>
            <a:r>
              <a:rPr lang="en-US" sz="3000" dirty="0"/>
              <a:t>– Not applicable to the vast majority of ONC tours (since we rarely ski on or across slopes steep enough to avalanche) </a:t>
            </a:r>
          </a:p>
        </p:txBody>
      </p:sp>
    </p:spTree>
    <p:extLst>
      <p:ext uri="{BB962C8B-B14F-4D97-AF65-F5344CB8AC3E}">
        <p14:creationId xmlns:p14="http://schemas.microsoft.com/office/powerpoint/2010/main" val="1289501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Cancellation</a:t>
            </a:r>
          </a:p>
        </p:txBody>
      </p:sp>
      <p:sp>
        <p:nvSpPr>
          <p:cNvPr id="3" name="Content Placeholder 2"/>
          <p:cNvSpPr>
            <a:spLocks noGrp="1"/>
          </p:cNvSpPr>
          <p:nvPr>
            <p:ph idx="1"/>
          </p:nvPr>
        </p:nvSpPr>
        <p:spPr/>
        <p:txBody>
          <a:bodyPr/>
          <a:lstStyle/>
          <a:p>
            <a:r>
              <a:rPr lang="en-US" dirty="0"/>
              <a:t>Cancellations are rare but they do occasionally happen</a:t>
            </a:r>
          </a:p>
          <a:p>
            <a:r>
              <a:rPr lang="en-US" dirty="0"/>
              <a:t>Please check your e-mail before driving out to carpool spot. </a:t>
            </a:r>
          </a:p>
          <a:p>
            <a:r>
              <a:rPr lang="en-US" dirty="0"/>
              <a:t>I’ll e-mail only if there is a cancel or change in plans, otherwise the trip is on.</a:t>
            </a:r>
          </a:p>
        </p:txBody>
      </p:sp>
    </p:spTree>
    <p:extLst>
      <p:ext uri="{BB962C8B-B14F-4D97-AF65-F5344CB8AC3E}">
        <p14:creationId xmlns:p14="http://schemas.microsoft.com/office/powerpoint/2010/main" val="521949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9538"/>
            <a:ext cx="8229600" cy="1143000"/>
          </a:xfrm>
        </p:spPr>
        <p:txBody>
          <a:bodyPr/>
          <a:lstStyle/>
          <a:p>
            <a:r>
              <a:rPr lang="en-US" dirty="0"/>
              <a:t>Tour Starting Point</a:t>
            </a:r>
          </a:p>
        </p:txBody>
      </p:sp>
      <p:sp>
        <p:nvSpPr>
          <p:cNvPr id="5" name="Content Placeholder 4"/>
          <p:cNvSpPr>
            <a:spLocks noGrp="1"/>
          </p:cNvSpPr>
          <p:nvPr>
            <p:ph idx="1"/>
          </p:nvPr>
        </p:nvSpPr>
        <p:spPr>
          <a:xfrm>
            <a:off x="457200" y="1041400"/>
            <a:ext cx="8229600" cy="4525963"/>
          </a:xfrm>
        </p:spPr>
        <p:txBody>
          <a:bodyPr>
            <a:normAutofit/>
          </a:bodyPr>
          <a:lstStyle/>
          <a:p>
            <a:r>
              <a:rPr lang="en-US" sz="2400" dirty="0"/>
              <a:t>We carpool from Gateway </a:t>
            </a:r>
          </a:p>
          <a:p>
            <a:r>
              <a:rPr lang="en-US" sz="2400" dirty="0"/>
              <a:t>But we drop ½ the vehicles off at </a:t>
            </a:r>
            <a:r>
              <a:rPr lang="en-US" sz="2400" dirty="0">
                <a:hlinkClick r:id="rId2" action="ppaction://hlinkfile"/>
              </a:rPr>
              <a:t>Still Creek Road</a:t>
            </a:r>
            <a:endParaRPr lang="en-US" sz="2400" dirty="0"/>
          </a:p>
          <a:p>
            <a:pPr lvl="1"/>
            <a:r>
              <a:rPr lang="en-US" sz="2000" dirty="0"/>
              <a:t>Still Creek Road is at ~ Mile Post 43.6 on HWY 26</a:t>
            </a:r>
          </a:p>
          <a:p>
            <a:pPr lvl="2"/>
            <a:r>
              <a:rPr lang="en-US" sz="1600" dirty="0"/>
              <a:t>After Zig Zag and just before the town of Rhododendron (where Dairy Queen is)</a:t>
            </a:r>
          </a:p>
          <a:p>
            <a:pPr lvl="2"/>
            <a:r>
              <a:rPr lang="en-US" sz="1600" dirty="0"/>
              <a:t>If you see big overhead chain up sign, you’ve gone too far</a:t>
            </a:r>
          </a:p>
          <a:p>
            <a:pPr lvl="1"/>
            <a:r>
              <a:rPr lang="en-US" sz="2000" dirty="0"/>
              <a:t>Parking</a:t>
            </a:r>
          </a:p>
          <a:p>
            <a:pPr lvl="2"/>
            <a:r>
              <a:rPr lang="en-US" sz="1600" dirty="0"/>
              <a:t>We’ll drive in as far as safe. At a minimum we’ll drive in 0.3 miles but we may drive in an additional 0.8 miles to some pullouts on the side of the road</a:t>
            </a:r>
          </a:p>
          <a:p>
            <a:r>
              <a:rPr lang="en-US" sz="2400" dirty="0"/>
              <a:t>We then drive to </a:t>
            </a:r>
            <a:r>
              <a:rPr lang="en-US" sz="2400" dirty="0">
                <a:hlinkClick r:id="rId3"/>
              </a:rPr>
              <a:t>Trillium Lake Sno-Park</a:t>
            </a:r>
            <a:endParaRPr lang="en-US" sz="2400" dirty="0"/>
          </a:p>
        </p:txBody>
      </p:sp>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657139" y="4076397"/>
            <a:ext cx="4788127" cy="2674025"/>
          </a:xfrm>
          <a:prstGeom prst="rect">
            <a:avLst/>
          </a:prstGeom>
        </p:spPr>
      </p:pic>
    </p:spTree>
    <p:extLst>
      <p:ext uri="{BB962C8B-B14F-4D97-AF65-F5344CB8AC3E}">
        <p14:creationId xmlns:p14="http://schemas.microsoft.com/office/powerpoint/2010/main" val="1259723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Estimated Timing</a:t>
            </a:r>
            <a:br>
              <a:rPr lang="en-US" dirty="0"/>
            </a:br>
            <a:r>
              <a:rPr lang="en-US" sz="2200" dirty="0"/>
              <a:t>It is always hard to predict how long a tour will take. Obviously it depends on skiing ability and snow conditions. Below is my estimate.</a:t>
            </a:r>
            <a:endParaRPr lang="en-US" dirty="0"/>
          </a:p>
        </p:txBody>
      </p:sp>
      <p:sp>
        <p:nvSpPr>
          <p:cNvPr id="3" name="Content Placeholder 2"/>
          <p:cNvSpPr>
            <a:spLocks noGrp="1"/>
          </p:cNvSpPr>
          <p:nvPr>
            <p:ph idx="1"/>
          </p:nvPr>
        </p:nvSpPr>
        <p:spPr>
          <a:xfrm>
            <a:off x="596900" y="1637403"/>
            <a:ext cx="8229600" cy="5027386"/>
          </a:xfrm>
        </p:spPr>
        <p:txBody>
          <a:bodyPr>
            <a:normAutofit fontScale="85000" lnSpcReduction="10000"/>
          </a:bodyPr>
          <a:lstStyle/>
          <a:p>
            <a:r>
              <a:rPr lang="en-US" dirty="0"/>
              <a:t>7:00 AM Departure from Gateway</a:t>
            </a:r>
          </a:p>
          <a:p>
            <a:r>
              <a:rPr lang="en-US" dirty="0"/>
              <a:t>8:15 AM Drop off cars at Still Creak</a:t>
            </a:r>
          </a:p>
          <a:p>
            <a:r>
              <a:rPr lang="en-US" dirty="0"/>
              <a:t>9:00 Trillium</a:t>
            </a:r>
          </a:p>
          <a:p>
            <a:pPr lvl="1"/>
            <a:r>
              <a:rPr lang="en-US" dirty="0"/>
              <a:t>9:15 AM  Start Skiing</a:t>
            </a:r>
          </a:p>
          <a:p>
            <a:pPr lvl="1"/>
            <a:r>
              <a:rPr lang="en-US" dirty="0"/>
              <a:t>3:30 PM? Still Creek (your estimate is as good as mine)</a:t>
            </a:r>
          </a:p>
          <a:p>
            <a:r>
              <a:rPr lang="en-US" dirty="0"/>
              <a:t>3:45 Leave Still Creek to Trillium</a:t>
            </a:r>
          </a:p>
          <a:p>
            <a:r>
              <a:rPr lang="en-US" dirty="0"/>
              <a:t>4:15 Leave Trillium back to Gateway</a:t>
            </a:r>
          </a:p>
          <a:p>
            <a:r>
              <a:rPr lang="en-US" dirty="0"/>
              <a:t>6:00 PM back at Gateway</a:t>
            </a:r>
          </a:p>
          <a:p>
            <a:endParaRPr lang="en-US" dirty="0"/>
          </a:p>
          <a:p>
            <a:pPr marL="0" indent="0" algn="ctr">
              <a:buNone/>
            </a:pPr>
            <a:r>
              <a:rPr lang="en-US" sz="2200" dirty="0">
                <a:solidFill>
                  <a:srgbClr val="C00000"/>
                </a:solidFill>
              </a:rPr>
              <a:t>Note that if you need to rent skis you’ll need to rent them prior to the trip. It takes quite a while to rent and it doesn’t work to split the group and try and regroup when renting on the way</a:t>
            </a:r>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536575" y="6338082"/>
            <a:ext cx="2501900" cy="369332"/>
          </a:xfrm>
          <a:prstGeom prst="rect">
            <a:avLst/>
          </a:prstGeom>
          <a:noFill/>
        </p:spPr>
        <p:txBody>
          <a:bodyPr wrap="square" rtlCol="0">
            <a:spAutoFit/>
          </a:bodyPr>
          <a:lstStyle/>
          <a:p>
            <a:r>
              <a:rPr lang="en-US" dirty="0"/>
              <a:t>Technical Skiing Ability</a:t>
            </a:r>
          </a:p>
        </p:txBody>
      </p:sp>
      <p:sp>
        <p:nvSpPr>
          <p:cNvPr id="25" name="TextBox 24"/>
          <p:cNvSpPr txBox="1"/>
          <p:nvPr/>
        </p:nvSpPr>
        <p:spPr>
          <a:xfrm>
            <a:off x="3771900" y="6323568"/>
            <a:ext cx="1771650" cy="369332"/>
          </a:xfrm>
          <a:prstGeom prst="rect">
            <a:avLst/>
          </a:prstGeom>
          <a:noFill/>
        </p:spPr>
        <p:txBody>
          <a:bodyPr wrap="square" rtlCol="0">
            <a:spAutoFit/>
          </a:bodyPr>
          <a:lstStyle/>
          <a:p>
            <a:pPr algn="ctr"/>
            <a:r>
              <a:rPr lang="en-US" dirty="0"/>
              <a:t>Skiing Fitness</a:t>
            </a:r>
          </a:p>
        </p:txBody>
      </p:sp>
      <p:sp>
        <p:nvSpPr>
          <p:cNvPr id="34" name="TextBox 33"/>
          <p:cNvSpPr txBox="1"/>
          <p:nvPr/>
        </p:nvSpPr>
        <p:spPr>
          <a:xfrm>
            <a:off x="6838950" y="6243597"/>
            <a:ext cx="1771650" cy="369332"/>
          </a:xfrm>
          <a:prstGeom prst="rect">
            <a:avLst/>
          </a:prstGeom>
          <a:noFill/>
        </p:spPr>
        <p:txBody>
          <a:bodyPr wrap="square" rtlCol="0">
            <a:spAutoFit/>
          </a:bodyPr>
          <a:lstStyle/>
          <a:p>
            <a:r>
              <a:rPr lang="en-US" dirty="0"/>
              <a:t>Isolation/Risk</a:t>
            </a:r>
          </a:p>
        </p:txBody>
      </p:sp>
      <p:grpSp>
        <p:nvGrpSpPr>
          <p:cNvPr id="43" name="Group 42"/>
          <p:cNvGrpSpPr/>
          <p:nvPr/>
        </p:nvGrpSpPr>
        <p:grpSpPr>
          <a:xfrm>
            <a:off x="1244600" y="1156732"/>
            <a:ext cx="2260600" cy="4953000"/>
            <a:chOff x="1244600" y="1200666"/>
            <a:chExt cx="2260600" cy="4953000"/>
          </a:xfrm>
        </p:grpSpPr>
        <p:grpSp>
          <p:nvGrpSpPr>
            <p:cNvPr id="15" name="Group 14"/>
            <p:cNvGrpSpPr/>
            <p:nvPr/>
          </p:nvGrpSpPr>
          <p:grpSpPr>
            <a:xfrm>
              <a:off x="1244600" y="1371600"/>
              <a:ext cx="787400" cy="4597400"/>
              <a:chOff x="1104900" y="1295400"/>
              <a:chExt cx="787400" cy="4597400"/>
            </a:xfrm>
          </p:grpSpPr>
          <p:cxnSp>
            <p:nvCxnSpPr>
              <p:cNvPr id="5" name="Straight Connector 4"/>
              <p:cNvCxnSpPr/>
              <p:nvPr/>
            </p:nvCxnSpPr>
            <p:spPr>
              <a:xfrm>
                <a:off x="1498600" y="1295400"/>
                <a:ext cx="0" cy="457200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104900" y="58928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104900" y="12954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104900" y="49784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1104900" y="40767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1104900" y="31496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104900" y="22225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1993899" y="1200666"/>
              <a:ext cx="1511301" cy="369332"/>
            </a:xfrm>
            <a:prstGeom prst="rect">
              <a:avLst/>
            </a:prstGeom>
            <a:noFill/>
          </p:spPr>
          <p:txBody>
            <a:bodyPr wrap="square" rtlCol="0">
              <a:spAutoFit/>
            </a:bodyPr>
            <a:lstStyle/>
            <a:p>
              <a:r>
                <a:rPr lang="en-US" dirty="0"/>
                <a:t>5 (advanced)</a:t>
              </a:r>
            </a:p>
          </p:txBody>
        </p:sp>
        <p:sp>
          <p:nvSpPr>
            <p:cNvPr id="37" name="TextBox 36"/>
            <p:cNvSpPr txBox="1"/>
            <p:nvPr/>
          </p:nvSpPr>
          <p:spPr>
            <a:xfrm>
              <a:off x="1993900" y="2102366"/>
              <a:ext cx="304800" cy="369332"/>
            </a:xfrm>
            <a:prstGeom prst="rect">
              <a:avLst/>
            </a:prstGeom>
            <a:noFill/>
          </p:spPr>
          <p:txBody>
            <a:bodyPr wrap="square" rtlCol="0">
              <a:spAutoFit/>
            </a:bodyPr>
            <a:lstStyle/>
            <a:p>
              <a:r>
                <a:rPr lang="en-US" dirty="0"/>
                <a:t>4</a:t>
              </a:r>
            </a:p>
          </p:txBody>
        </p:sp>
        <p:sp>
          <p:nvSpPr>
            <p:cNvPr id="38" name="TextBox 37"/>
            <p:cNvSpPr txBox="1"/>
            <p:nvPr/>
          </p:nvSpPr>
          <p:spPr>
            <a:xfrm>
              <a:off x="1993900" y="3029466"/>
              <a:ext cx="304800" cy="369332"/>
            </a:xfrm>
            <a:prstGeom prst="rect">
              <a:avLst/>
            </a:prstGeom>
            <a:noFill/>
          </p:spPr>
          <p:txBody>
            <a:bodyPr wrap="square" rtlCol="0">
              <a:spAutoFit/>
            </a:bodyPr>
            <a:lstStyle/>
            <a:p>
              <a:r>
                <a:rPr lang="en-US" dirty="0"/>
                <a:t>3</a:t>
              </a:r>
            </a:p>
          </p:txBody>
        </p:sp>
        <p:sp>
          <p:nvSpPr>
            <p:cNvPr id="39" name="TextBox 38"/>
            <p:cNvSpPr txBox="1"/>
            <p:nvPr/>
          </p:nvSpPr>
          <p:spPr>
            <a:xfrm>
              <a:off x="1993900" y="3961368"/>
              <a:ext cx="304800" cy="369332"/>
            </a:xfrm>
            <a:prstGeom prst="rect">
              <a:avLst/>
            </a:prstGeom>
            <a:noFill/>
          </p:spPr>
          <p:txBody>
            <a:bodyPr wrap="square" rtlCol="0">
              <a:spAutoFit/>
            </a:bodyPr>
            <a:lstStyle/>
            <a:p>
              <a:r>
                <a:rPr lang="en-US" dirty="0"/>
                <a:t>2</a:t>
              </a:r>
            </a:p>
          </p:txBody>
        </p:sp>
        <p:sp>
          <p:nvSpPr>
            <p:cNvPr id="40" name="TextBox 39"/>
            <p:cNvSpPr txBox="1"/>
            <p:nvPr/>
          </p:nvSpPr>
          <p:spPr>
            <a:xfrm>
              <a:off x="1993900" y="4869934"/>
              <a:ext cx="304800" cy="369332"/>
            </a:xfrm>
            <a:prstGeom prst="rect">
              <a:avLst/>
            </a:prstGeom>
            <a:noFill/>
          </p:spPr>
          <p:txBody>
            <a:bodyPr wrap="square" rtlCol="0">
              <a:spAutoFit/>
            </a:bodyPr>
            <a:lstStyle/>
            <a:p>
              <a:r>
                <a:rPr lang="en-US" dirty="0"/>
                <a:t>1</a:t>
              </a:r>
            </a:p>
          </p:txBody>
        </p:sp>
        <p:sp>
          <p:nvSpPr>
            <p:cNvPr id="42" name="TextBox 41"/>
            <p:cNvSpPr txBox="1"/>
            <p:nvPr/>
          </p:nvSpPr>
          <p:spPr>
            <a:xfrm>
              <a:off x="1993900" y="5784334"/>
              <a:ext cx="1282700" cy="369332"/>
            </a:xfrm>
            <a:prstGeom prst="rect">
              <a:avLst/>
            </a:prstGeom>
            <a:noFill/>
          </p:spPr>
          <p:txBody>
            <a:bodyPr wrap="square" rtlCol="0">
              <a:spAutoFit/>
            </a:bodyPr>
            <a:lstStyle/>
            <a:p>
              <a:r>
                <a:rPr lang="en-US" dirty="0"/>
                <a:t>0 (novice)</a:t>
              </a:r>
            </a:p>
          </p:txBody>
        </p:sp>
      </p:grpSp>
      <p:grpSp>
        <p:nvGrpSpPr>
          <p:cNvPr id="44" name="Group 43"/>
          <p:cNvGrpSpPr/>
          <p:nvPr/>
        </p:nvGrpSpPr>
        <p:grpSpPr>
          <a:xfrm>
            <a:off x="4165600" y="1156732"/>
            <a:ext cx="1054100" cy="4953000"/>
            <a:chOff x="1244600" y="1200666"/>
            <a:chExt cx="1054100" cy="4953000"/>
          </a:xfrm>
        </p:grpSpPr>
        <p:grpSp>
          <p:nvGrpSpPr>
            <p:cNvPr id="45" name="Group 44"/>
            <p:cNvGrpSpPr/>
            <p:nvPr/>
          </p:nvGrpSpPr>
          <p:grpSpPr>
            <a:xfrm>
              <a:off x="1244600" y="1371600"/>
              <a:ext cx="787400" cy="4597400"/>
              <a:chOff x="1104900" y="1295400"/>
              <a:chExt cx="787400" cy="4597400"/>
            </a:xfrm>
          </p:grpSpPr>
          <p:cxnSp>
            <p:nvCxnSpPr>
              <p:cNvPr id="52" name="Straight Connector 51"/>
              <p:cNvCxnSpPr/>
              <p:nvPr/>
            </p:nvCxnSpPr>
            <p:spPr>
              <a:xfrm>
                <a:off x="1498600" y="1295400"/>
                <a:ext cx="0" cy="457200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1104900" y="58928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1104900" y="12954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1104900" y="49784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1104900" y="40767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1104900" y="31496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1104900" y="22225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1993900" y="1200666"/>
              <a:ext cx="304800" cy="369332"/>
            </a:xfrm>
            <a:prstGeom prst="rect">
              <a:avLst/>
            </a:prstGeom>
            <a:noFill/>
          </p:spPr>
          <p:txBody>
            <a:bodyPr wrap="square" rtlCol="0">
              <a:spAutoFit/>
            </a:bodyPr>
            <a:lstStyle/>
            <a:p>
              <a:r>
                <a:rPr lang="en-US" dirty="0"/>
                <a:t>5</a:t>
              </a:r>
            </a:p>
          </p:txBody>
        </p:sp>
        <p:sp>
          <p:nvSpPr>
            <p:cNvPr id="47" name="TextBox 46"/>
            <p:cNvSpPr txBox="1"/>
            <p:nvPr/>
          </p:nvSpPr>
          <p:spPr>
            <a:xfrm>
              <a:off x="1993900" y="2102366"/>
              <a:ext cx="304800" cy="369332"/>
            </a:xfrm>
            <a:prstGeom prst="rect">
              <a:avLst/>
            </a:prstGeom>
            <a:noFill/>
          </p:spPr>
          <p:txBody>
            <a:bodyPr wrap="square" rtlCol="0">
              <a:spAutoFit/>
            </a:bodyPr>
            <a:lstStyle/>
            <a:p>
              <a:r>
                <a:rPr lang="en-US" dirty="0"/>
                <a:t>4</a:t>
              </a:r>
            </a:p>
          </p:txBody>
        </p:sp>
        <p:sp>
          <p:nvSpPr>
            <p:cNvPr id="48" name="TextBox 47"/>
            <p:cNvSpPr txBox="1"/>
            <p:nvPr/>
          </p:nvSpPr>
          <p:spPr>
            <a:xfrm>
              <a:off x="1993900" y="3029466"/>
              <a:ext cx="304800" cy="369332"/>
            </a:xfrm>
            <a:prstGeom prst="rect">
              <a:avLst/>
            </a:prstGeom>
            <a:noFill/>
          </p:spPr>
          <p:txBody>
            <a:bodyPr wrap="square" rtlCol="0">
              <a:spAutoFit/>
            </a:bodyPr>
            <a:lstStyle/>
            <a:p>
              <a:r>
                <a:rPr lang="en-US" dirty="0"/>
                <a:t>3</a:t>
              </a:r>
            </a:p>
          </p:txBody>
        </p:sp>
        <p:sp>
          <p:nvSpPr>
            <p:cNvPr id="49" name="TextBox 48"/>
            <p:cNvSpPr txBox="1"/>
            <p:nvPr/>
          </p:nvSpPr>
          <p:spPr>
            <a:xfrm>
              <a:off x="1993900" y="3961368"/>
              <a:ext cx="304800" cy="369332"/>
            </a:xfrm>
            <a:prstGeom prst="rect">
              <a:avLst/>
            </a:prstGeom>
            <a:noFill/>
          </p:spPr>
          <p:txBody>
            <a:bodyPr wrap="square" rtlCol="0">
              <a:spAutoFit/>
            </a:bodyPr>
            <a:lstStyle/>
            <a:p>
              <a:r>
                <a:rPr lang="en-US" dirty="0"/>
                <a:t>2</a:t>
              </a:r>
            </a:p>
          </p:txBody>
        </p:sp>
        <p:sp>
          <p:nvSpPr>
            <p:cNvPr id="50" name="TextBox 49"/>
            <p:cNvSpPr txBox="1"/>
            <p:nvPr/>
          </p:nvSpPr>
          <p:spPr>
            <a:xfrm>
              <a:off x="1993900" y="4869934"/>
              <a:ext cx="304800" cy="369332"/>
            </a:xfrm>
            <a:prstGeom prst="rect">
              <a:avLst/>
            </a:prstGeom>
            <a:noFill/>
          </p:spPr>
          <p:txBody>
            <a:bodyPr wrap="square" rtlCol="0">
              <a:spAutoFit/>
            </a:bodyPr>
            <a:lstStyle/>
            <a:p>
              <a:r>
                <a:rPr lang="en-US" dirty="0"/>
                <a:t>1</a:t>
              </a:r>
            </a:p>
          </p:txBody>
        </p:sp>
        <p:sp>
          <p:nvSpPr>
            <p:cNvPr id="51" name="TextBox 50"/>
            <p:cNvSpPr txBox="1"/>
            <p:nvPr/>
          </p:nvSpPr>
          <p:spPr>
            <a:xfrm>
              <a:off x="1993900" y="5784334"/>
              <a:ext cx="304800" cy="369332"/>
            </a:xfrm>
            <a:prstGeom prst="rect">
              <a:avLst/>
            </a:prstGeom>
            <a:noFill/>
          </p:spPr>
          <p:txBody>
            <a:bodyPr wrap="square" rtlCol="0">
              <a:spAutoFit/>
            </a:bodyPr>
            <a:lstStyle/>
            <a:p>
              <a:r>
                <a:rPr lang="en-US" dirty="0"/>
                <a:t>0</a:t>
              </a:r>
            </a:p>
          </p:txBody>
        </p:sp>
      </p:grpSp>
      <p:grpSp>
        <p:nvGrpSpPr>
          <p:cNvPr id="59" name="Group 58"/>
          <p:cNvGrpSpPr/>
          <p:nvPr/>
        </p:nvGrpSpPr>
        <p:grpSpPr>
          <a:xfrm>
            <a:off x="7061200" y="1156732"/>
            <a:ext cx="1054100" cy="4953000"/>
            <a:chOff x="1244600" y="1200666"/>
            <a:chExt cx="1054100" cy="4953000"/>
          </a:xfrm>
        </p:grpSpPr>
        <p:grpSp>
          <p:nvGrpSpPr>
            <p:cNvPr id="60" name="Group 59"/>
            <p:cNvGrpSpPr/>
            <p:nvPr/>
          </p:nvGrpSpPr>
          <p:grpSpPr>
            <a:xfrm>
              <a:off x="1244600" y="1371600"/>
              <a:ext cx="787400" cy="4597400"/>
              <a:chOff x="1104900" y="1295400"/>
              <a:chExt cx="787400" cy="4597400"/>
            </a:xfrm>
          </p:grpSpPr>
          <p:cxnSp>
            <p:nvCxnSpPr>
              <p:cNvPr id="67" name="Straight Connector 66"/>
              <p:cNvCxnSpPr/>
              <p:nvPr/>
            </p:nvCxnSpPr>
            <p:spPr>
              <a:xfrm>
                <a:off x="1498600" y="1295400"/>
                <a:ext cx="0" cy="457200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1104900" y="58928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1104900" y="12954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1104900" y="49784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1104900" y="40767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1104900" y="31496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1104900" y="22225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1" name="TextBox 60"/>
            <p:cNvSpPr txBox="1"/>
            <p:nvPr/>
          </p:nvSpPr>
          <p:spPr>
            <a:xfrm>
              <a:off x="1993900" y="1200666"/>
              <a:ext cx="304800" cy="369332"/>
            </a:xfrm>
            <a:prstGeom prst="rect">
              <a:avLst/>
            </a:prstGeom>
            <a:noFill/>
          </p:spPr>
          <p:txBody>
            <a:bodyPr wrap="square" rtlCol="0">
              <a:spAutoFit/>
            </a:bodyPr>
            <a:lstStyle/>
            <a:p>
              <a:r>
                <a:rPr lang="en-US" dirty="0"/>
                <a:t>5</a:t>
              </a:r>
            </a:p>
          </p:txBody>
        </p:sp>
        <p:sp>
          <p:nvSpPr>
            <p:cNvPr id="62" name="TextBox 61"/>
            <p:cNvSpPr txBox="1"/>
            <p:nvPr/>
          </p:nvSpPr>
          <p:spPr>
            <a:xfrm>
              <a:off x="1993900" y="2102366"/>
              <a:ext cx="304800" cy="369332"/>
            </a:xfrm>
            <a:prstGeom prst="rect">
              <a:avLst/>
            </a:prstGeom>
            <a:noFill/>
          </p:spPr>
          <p:txBody>
            <a:bodyPr wrap="square" rtlCol="0">
              <a:spAutoFit/>
            </a:bodyPr>
            <a:lstStyle/>
            <a:p>
              <a:r>
                <a:rPr lang="en-US" dirty="0"/>
                <a:t>4</a:t>
              </a:r>
            </a:p>
          </p:txBody>
        </p:sp>
        <p:sp>
          <p:nvSpPr>
            <p:cNvPr id="63" name="TextBox 62"/>
            <p:cNvSpPr txBox="1"/>
            <p:nvPr/>
          </p:nvSpPr>
          <p:spPr>
            <a:xfrm>
              <a:off x="1993900" y="3029466"/>
              <a:ext cx="304800" cy="369332"/>
            </a:xfrm>
            <a:prstGeom prst="rect">
              <a:avLst/>
            </a:prstGeom>
            <a:noFill/>
          </p:spPr>
          <p:txBody>
            <a:bodyPr wrap="square" rtlCol="0">
              <a:spAutoFit/>
            </a:bodyPr>
            <a:lstStyle/>
            <a:p>
              <a:r>
                <a:rPr lang="en-US" dirty="0"/>
                <a:t>3</a:t>
              </a:r>
            </a:p>
          </p:txBody>
        </p:sp>
        <p:sp>
          <p:nvSpPr>
            <p:cNvPr id="64" name="TextBox 63"/>
            <p:cNvSpPr txBox="1"/>
            <p:nvPr/>
          </p:nvSpPr>
          <p:spPr>
            <a:xfrm>
              <a:off x="1993900" y="3961368"/>
              <a:ext cx="304800" cy="369332"/>
            </a:xfrm>
            <a:prstGeom prst="rect">
              <a:avLst/>
            </a:prstGeom>
            <a:noFill/>
          </p:spPr>
          <p:txBody>
            <a:bodyPr wrap="square" rtlCol="0">
              <a:spAutoFit/>
            </a:bodyPr>
            <a:lstStyle/>
            <a:p>
              <a:r>
                <a:rPr lang="en-US" dirty="0"/>
                <a:t>2</a:t>
              </a:r>
            </a:p>
          </p:txBody>
        </p:sp>
        <p:sp>
          <p:nvSpPr>
            <p:cNvPr id="65" name="TextBox 64"/>
            <p:cNvSpPr txBox="1"/>
            <p:nvPr/>
          </p:nvSpPr>
          <p:spPr>
            <a:xfrm>
              <a:off x="1993900" y="4869934"/>
              <a:ext cx="304800" cy="369332"/>
            </a:xfrm>
            <a:prstGeom prst="rect">
              <a:avLst/>
            </a:prstGeom>
            <a:noFill/>
          </p:spPr>
          <p:txBody>
            <a:bodyPr wrap="square" rtlCol="0">
              <a:spAutoFit/>
            </a:bodyPr>
            <a:lstStyle/>
            <a:p>
              <a:r>
                <a:rPr lang="en-US" dirty="0"/>
                <a:t>1</a:t>
              </a:r>
            </a:p>
          </p:txBody>
        </p:sp>
        <p:sp>
          <p:nvSpPr>
            <p:cNvPr id="66" name="TextBox 65"/>
            <p:cNvSpPr txBox="1"/>
            <p:nvPr/>
          </p:nvSpPr>
          <p:spPr>
            <a:xfrm>
              <a:off x="1993900" y="5784334"/>
              <a:ext cx="304800" cy="369332"/>
            </a:xfrm>
            <a:prstGeom prst="rect">
              <a:avLst/>
            </a:prstGeom>
            <a:noFill/>
          </p:spPr>
          <p:txBody>
            <a:bodyPr wrap="square" rtlCol="0">
              <a:spAutoFit/>
            </a:bodyPr>
            <a:lstStyle/>
            <a:p>
              <a:r>
                <a:rPr lang="en-US" dirty="0"/>
                <a:t>0</a:t>
              </a:r>
            </a:p>
          </p:txBody>
        </p:sp>
      </p:grpSp>
      <p:sp>
        <p:nvSpPr>
          <p:cNvPr id="75" name="Oval 74"/>
          <p:cNvSpPr/>
          <p:nvPr/>
        </p:nvSpPr>
        <p:spPr>
          <a:xfrm>
            <a:off x="7200900" y="2427764"/>
            <a:ext cx="508000" cy="508000"/>
          </a:xfrm>
          <a:prstGeom prst="ellipse">
            <a:avLst/>
          </a:prstGeom>
          <a:solidFill>
            <a:srgbClr val="C00000">
              <a:alpha val="7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4305300" y="1574277"/>
            <a:ext cx="508000" cy="508000"/>
          </a:xfrm>
          <a:prstGeom prst="ellipse">
            <a:avLst/>
          </a:prstGeom>
          <a:solidFill>
            <a:srgbClr val="C00000">
              <a:alpha val="7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1384300" y="4753359"/>
            <a:ext cx="508000" cy="508000"/>
          </a:xfrm>
          <a:prstGeom prst="ellipse">
            <a:avLst/>
          </a:prstGeom>
          <a:solidFill>
            <a:srgbClr val="C00000">
              <a:alpha val="7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44500" y="13732"/>
            <a:ext cx="8229600" cy="1143000"/>
          </a:xfrm>
        </p:spPr>
        <p:txBody>
          <a:bodyPr/>
          <a:lstStyle/>
          <a:p>
            <a:r>
              <a:rPr lang="en-US" dirty="0"/>
              <a:t>Difficulty Rating Scale</a:t>
            </a:r>
          </a:p>
        </p:txBody>
      </p:sp>
    </p:spTree>
    <p:extLst>
      <p:ext uri="{BB962C8B-B14F-4D97-AF65-F5344CB8AC3E}">
        <p14:creationId xmlns:p14="http://schemas.microsoft.com/office/powerpoint/2010/main" val="2244373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Appropriate Skis for this Tour</a:t>
            </a:r>
          </a:p>
        </p:txBody>
      </p:sp>
      <p:sp>
        <p:nvSpPr>
          <p:cNvPr id="3" name="Content Placeholder 2"/>
          <p:cNvSpPr>
            <a:spLocks noGrp="1"/>
          </p:cNvSpPr>
          <p:nvPr>
            <p:ph idx="1"/>
          </p:nvPr>
        </p:nvSpPr>
        <p:spPr>
          <a:xfrm>
            <a:off x="457199" y="1417638"/>
            <a:ext cx="8411029" cy="5331505"/>
          </a:xfrm>
        </p:spPr>
        <p:txBody>
          <a:bodyPr>
            <a:normAutofit fontScale="85000" lnSpcReduction="20000"/>
          </a:bodyPr>
          <a:lstStyle/>
          <a:p>
            <a:pPr marL="0" indent="0" algn="ctr">
              <a:buNone/>
            </a:pPr>
            <a:r>
              <a:rPr lang="en-US" dirty="0"/>
              <a:t>The following types of skis, listed in green, should be suitable for this tour. Please see ONC </a:t>
            </a:r>
            <a:r>
              <a:rPr lang="en-US" dirty="0">
                <a:hlinkClick r:id="rId2"/>
              </a:rPr>
              <a:t>Ski Gear webpage </a:t>
            </a:r>
            <a:r>
              <a:rPr lang="en-US" dirty="0"/>
              <a:t>for more information on equipment.</a:t>
            </a:r>
          </a:p>
          <a:p>
            <a:endParaRPr lang="en-US" dirty="0"/>
          </a:p>
          <a:p>
            <a:r>
              <a:rPr lang="en-US" sz="3100" strike="sngStrike" dirty="0">
                <a:solidFill>
                  <a:srgbClr val="FF5050"/>
                </a:solidFill>
              </a:rPr>
              <a:t>Skate Ski </a:t>
            </a:r>
          </a:p>
          <a:p>
            <a:r>
              <a:rPr lang="en-US" sz="3100" strike="sngStrike" dirty="0">
                <a:solidFill>
                  <a:srgbClr val="FF5050"/>
                </a:solidFill>
              </a:rPr>
              <a:t>Competitive Cross Country/Track Ski</a:t>
            </a:r>
          </a:p>
          <a:p>
            <a:r>
              <a:rPr lang="en-US" b="1" dirty="0">
                <a:solidFill>
                  <a:srgbClr val="008000"/>
                </a:solidFill>
              </a:rPr>
              <a:t>Light touring ski &lt;- probably best for this tour</a:t>
            </a:r>
          </a:p>
          <a:p>
            <a:r>
              <a:rPr lang="en-US" b="1" dirty="0">
                <a:solidFill>
                  <a:srgbClr val="008000"/>
                </a:solidFill>
              </a:rPr>
              <a:t>Backcountry Ski (typically metal edged)</a:t>
            </a:r>
          </a:p>
          <a:p>
            <a:r>
              <a:rPr lang="en-US" sz="3100" strike="sngStrike" dirty="0">
                <a:solidFill>
                  <a:srgbClr val="FF5050"/>
                </a:solidFill>
              </a:rPr>
              <a:t>Telemark Ski</a:t>
            </a:r>
          </a:p>
          <a:p>
            <a:r>
              <a:rPr lang="en-US" sz="3100" strike="sngStrike" dirty="0">
                <a:solidFill>
                  <a:srgbClr val="FF5050"/>
                </a:solidFill>
              </a:rPr>
              <a:t>AT (Advanced Touring) or Randonee Ski</a:t>
            </a:r>
          </a:p>
          <a:p>
            <a:endParaRPr lang="en-US" dirty="0"/>
          </a:p>
          <a:p>
            <a:pPr marL="0" indent="0" algn="ctr">
              <a:buNone/>
            </a:pPr>
            <a:r>
              <a:rPr lang="en-US" dirty="0"/>
              <a:t>The above recommendations depend on the skill of the skier. Please contact me if you have questions.</a:t>
            </a:r>
          </a:p>
        </p:txBody>
      </p:sp>
    </p:spTree>
    <p:extLst>
      <p:ext uri="{BB962C8B-B14F-4D97-AF65-F5344CB8AC3E}">
        <p14:creationId xmlns:p14="http://schemas.microsoft.com/office/powerpoint/2010/main" val="1882799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1384873"/>
            <a:ext cx="9144000" cy="5013412"/>
          </a:xfrm>
          <a:prstGeom prst="rect">
            <a:avLst/>
          </a:prstGeom>
        </p:spPr>
      </p:pic>
      <p:sp>
        <p:nvSpPr>
          <p:cNvPr id="7" name="Title 6"/>
          <p:cNvSpPr>
            <a:spLocks noGrp="1"/>
          </p:cNvSpPr>
          <p:nvPr>
            <p:ph type="title"/>
          </p:nvPr>
        </p:nvSpPr>
        <p:spPr>
          <a:xfrm>
            <a:off x="457200" y="0"/>
            <a:ext cx="8229600" cy="1143000"/>
          </a:xfrm>
        </p:spPr>
        <p:txBody>
          <a:bodyPr>
            <a:normAutofit fontScale="90000"/>
          </a:bodyPr>
          <a:lstStyle/>
          <a:p>
            <a:r>
              <a:rPr lang="en-US" dirty="0"/>
              <a:t>Route </a:t>
            </a:r>
            <a:br>
              <a:rPr lang="en-US" dirty="0"/>
            </a:br>
            <a:r>
              <a:rPr lang="en-US" sz="2700" dirty="0"/>
              <a:t>(see CalTopo link to download your own, high res, map)</a:t>
            </a:r>
            <a:endParaRPr lang="en-US" dirty="0"/>
          </a:p>
        </p:txBody>
      </p:sp>
    </p:spTree>
    <p:extLst>
      <p:ext uri="{BB962C8B-B14F-4D97-AF65-F5344CB8AC3E}">
        <p14:creationId xmlns:p14="http://schemas.microsoft.com/office/powerpoint/2010/main" val="3689565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174" y="0"/>
            <a:ext cx="8229600" cy="1143000"/>
          </a:xfrm>
        </p:spPr>
        <p:txBody>
          <a:bodyPr>
            <a:normAutofit/>
          </a:bodyPr>
          <a:lstStyle/>
          <a:p>
            <a:r>
              <a:rPr lang="en-US" dirty="0"/>
              <a:t>GPS Map Link</a:t>
            </a:r>
            <a:br>
              <a:rPr lang="en-US" dirty="0"/>
            </a:br>
            <a:r>
              <a:rPr lang="en-US" sz="2200" dirty="0"/>
              <a:t>(you are not required to bring a GPS but I’m making this available)</a:t>
            </a:r>
            <a:endParaRPr lang="en-US" dirty="0"/>
          </a:p>
        </p:txBody>
      </p:sp>
      <p:sp>
        <p:nvSpPr>
          <p:cNvPr id="3" name="Content Placeholder 2"/>
          <p:cNvSpPr>
            <a:spLocks noGrp="1"/>
          </p:cNvSpPr>
          <p:nvPr>
            <p:ph idx="1"/>
          </p:nvPr>
        </p:nvSpPr>
        <p:spPr>
          <a:xfrm>
            <a:off x="481814" y="1209306"/>
            <a:ext cx="8613417" cy="5435461"/>
          </a:xfrm>
        </p:spPr>
        <p:txBody>
          <a:bodyPr>
            <a:normAutofit/>
          </a:bodyPr>
          <a:lstStyle/>
          <a:p>
            <a:r>
              <a:rPr lang="en-US" sz="2800" dirty="0">
                <a:hlinkClick r:id="rId2"/>
              </a:rPr>
              <a:t>GPS Track </a:t>
            </a:r>
            <a:r>
              <a:rPr lang="en-US" sz="2800" dirty="0"/>
              <a:t>on GPSies</a:t>
            </a:r>
          </a:p>
          <a:p>
            <a:pPr lvl="1"/>
            <a:r>
              <a:rPr lang="en-US" sz="2000" dirty="0"/>
              <a:t>The link above allows you to easily download a GPX file or you can use their iPhone app</a:t>
            </a:r>
            <a:endParaRPr lang="en-US" sz="2400" dirty="0"/>
          </a:p>
          <a:p>
            <a:r>
              <a:rPr lang="en-US" sz="2800" dirty="0">
                <a:hlinkClick r:id="rId3"/>
              </a:rPr>
              <a:t>GPS Track </a:t>
            </a:r>
            <a:r>
              <a:rPr lang="en-US" sz="2800" dirty="0"/>
              <a:t>on CalTopo</a:t>
            </a:r>
          </a:p>
          <a:p>
            <a:pPr lvl="1"/>
            <a:r>
              <a:rPr lang="en-US" sz="2000" dirty="0"/>
              <a:t>The link above allows you to easily print a map of our route</a:t>
            </a:r>
          </a:p>
          <a:p>
            <a:endParaRPr lang="en-US" sz="2400" dirty="0"/>
          </a:p>
          <a:p>
            <a:endParaRPr lang="en-US" dirty="0"/>
          </a:p>
        </p:txBody>
      </p:sp>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51835" y="3677084"/>
            <a:ext cx="3547222" cy="2680123"/>
          </a:xfrm>
          <a:prstGeom prst="rect">
            <a:avLst/>
          </a:prstGeom>
        </p:spPr>
      </p:pic>
      <p:sp>
        <p:nvSpPr>
          <p:cNvPr id="7" name="TextBox 6"/>
          <p:cNvSpPr txBox="1"/>
          <p:nvPr/>
        </p:nvSpPr>
        <p:spPr>
          <a:xfrm>
            <a:off x="1151835" y="6275435"/>
            <a:ext cx="3261139" cy="369332"/>
          </a:xfrm>
          <a:prstGeom prst="rect">
            <a:avLst/>
          </a:prstGeom>
          <a:noFill/>
        </p:spPr>
        <p:txBody>
          <a:bodyPr wrap="square" rtlCol="0">
            <a:spAutoFit/>
          </a:bodyPr>
          <a:lstStyle/>
          <a:p>
            <a:pPr algn="ctr"/>
            <a:r>
              <a:rPr lang="en-US" dirty="0"/>
              <a:t>Sample map from CalTopo</a:t>
            </a:r>
          </a:p>
        </p:txBody>
      </p:sp>
    </p:spTree>
    <p:extLst>
      <p:ext uri="{BB962C8B-B14F-4D97-AF65-F5344CB8AC3E}">
        <p14:creationId xmlns:p14="http://schemas.microsoft.com/office/powerpoint/2010/main" val="3129926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3700" y="2434798"/>
            <a:ext cx="8089900" cy="1446550"/>
          </a:xfrm>
          <a:prstGeom prst="rect">
            <a:avLst/>
          </a:prstGeom>
          <a:noFill/>
        </p:spPr>
        <p:txBody>
          <a:bodyPr wrap="square" rtlCol="0">
            <a:spAutoFit/>
          </a:bodyPr>
          <a:lstStyle/>
          <a:p>
            <a:r>
              <a:rPr lang="en-US" sz="8800" b="1" dirty="0"/>
              <a:t>Background Info</a:t>
            </a:r>
          </a:p>
        </p:txBody>
      </p:sp>
    </p:spTree>
    <p:extLst>
      <p:ext uri="{BB962C8B-B14F-4D97-AF65-F5344CB8AC3E}">
        <p14:creationId xmlns:p14="http://schemas.microsoft.com/office/powerpoint/2010/main" val="839897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2764</TotalTime>
  <Words>1200</Words>
  <Application>Microsoft Office PowerPoint</Application>
  <PresentationFormat>On-screen Show (4:3)</PresentationFormat>
  <Paragraphs>116</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Still Creek Oregon Nordic Club Day Tour</vt:lpstr>
      <vt:lpstr>Cancellation</vt:lpstr>
      <vt:lpstr>Tour Starting Point</vt:lpstr>
      <vt:lpstr>Estimated Timing It is always hard to predict how long a tour will take. Obviously it depends on skiing ability and snow conditions. Below is my estimate.</vt:lpstr>
      <vt:lpstr>Difficulty Rating Scale</vt:lpstr>
      <vt:lpstr>Appropriate Skis for this Tour</vt:lpstr>
      <vt:lpstr>Route  (see CalTopo link to download your own, high res, map)</vt:lpstr>
      <vt:lpstr>GPS Map Link (you are not required to bring a GPS but I’m making this available)</vt:lpstr>
      <vt:lpstr>PowerPoint Presentation</vt:lpstr>
      <vt:lpstr>ONC Carpooling Policy</vt:lpstr>
      <vt:lpstr>ONC Ski Rating</vt:lpstr>
      <vt:lpstr>What to Bring/Gear (click links below for more info)</vt:lpstr>
      <vt:lpstr>Electronic Map/GPS</vt:lpstr>
      <vt:lpstr>Maps/Guides</vt:lpstr>
      <vt:lpstr>Weather Reports</vt:lpstr>
    </vt:vector>
  </TitlesOfParts>
  <Company>FLIR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 Diamond</dc:creator>
  <cp:lastModifiedBy>Diamond, Scott</cp:lastModifiedBy>
  <cp:revision>237</cp:revision>
  <dcterms:created xsi:type="dcterms:W3CDTF">2010-10-06T19:57:37Z</dcterms:created>
  <dcterms:modified xsi:type="dcterms:W3CDTF">2017-03-16T15:38:12Z</dcterms:modified>
</cp:coreProperties>
</file>