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4" r:id="rId2"/>
    <p:sldId id="320" r:id="rId3"/>
    <p:sldId id="323" r:id="rId4"/>
    <p:sldId id="287" r:id="rId5"/>
    <p:sldId id="310" r:id="rId6"/>
    <p:sldId id="322" r:id="rId7"/>
    <p:sldId id="324" r:id="rId8"/>
    <p:sldId id="327" r:id="rId9"/>
    <p:sldId id="297" r:id="rId10"/>
    <p:sldId id="331" r:id="rId11"/>
    <p:sldId id="332" r:id="rId12"/>
    <p:sldId id="325" r:id="rId13"/>
    <p:sldId id="307" r:id="rId14"/>
    <p:sldId id="306" r:id="rId15"/>
    <p:sldId id="304" r:id="rId16"/>
    <p:sldId id="308" r:id="rId17"/>
    <p:sldId id="311" r:id="rId18"/>
    <p:sldId id="329" r:id="rId19"/>
    <p:sldId id="31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94719" autoAdjust="0"/>
  </p:normalViewPr>
  <p:slideViewPr>
    <p:cSldViewPr snapToGrid="0">
      <p:cViewPr varScale="1">
        <p:scale>
          <a:sx n="65" d="100"/>
          <a:sy n="65" d="100"/>
        </p:scale>
        <p:origin x="696" y="78"/>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3/16/2017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1</a:t>
            </a:fld>
            <a:endParaRPr lang="en-US"/>
          </a:p>
        </p:txBody>
      </p:sp>
    </p:spTree>
    <p:extLst>
      <p:ext uri="{BB962C8B-B14F-4D97-AF65-F5344CB8AC3E}">
        <p14:creationId xmlns:p14="http://schemas.microsoft.com/office/powerpoint/2010/main" val="173430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7</a:t>
            </a:fld>
            <a:endParaRPr lang="en-US"/>
          </a:p>
        </p:txBody>
      </p:sp>
    </p:spTree>
    <p:extLst>
      <p:ext uri="{BB962C8B-B14F-4D97-AF65-F5344CB8AC3E}">
        <p14:creationId xmlns:p14="http://schemas.microsoft.com/office/powerpoint/2010/main" val="408405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cott.diamond.mail@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onc-pdx.org/activities/day-tour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caltopo.com/m/V3Q0" TargetMode="External"/><Relationship Id="rId2" Type="http://schemas.openxmlformats.org/officeDocument/2006/relationships/hyperlink" Target="http://www.gpsies.com/map.do?fileId=gpnpcpfwymdkqzci"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nc-pdx.org/resources/wear/" TargetMode="External"/><Relationship Id="rId2" Type="http://schemas.openxmlformats.org/officeDocument/2006/relationships/hyperlink" Target="http://onc-pdx.org/resources/rentals-retailers/"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onc-pdx.org/resources/trip-guide-tour-essentia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maps/place/Trillium+Sno+Park/@45.2502573,-121.892699,11.25z/data=!4m8!1m2!2m1!1strillium+lake+sno+park!3m4!1s0x0:0x344ddd82d0e9f4f8!8m2!3d45.2854554!4d-121.728172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onc-pdx.org/resources/ski-ge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971" y="5524499"/>
            <a:ext cx="6400800" cy="1180605"/>
          </a:xfrm>
        </p:spPr>
        <p:txBody>
          <a:bodyPr>
            <a:normAutofit/>
          </a:bodyPr>
          <a:lstStyle/>
          <a:p>
            <a:r>
              <a:rPr lang="en-US" sz="2000" dirty="0"/>
              <a:t>Scott Diamond</a:t>
            </a:r>
          </a:p>
          <a:p>
            <a:r>
              <a:rPr lang="en-US" sz="2000" dirty="0">
                <a:hlinkClick r:id="rId3"/>
              </a:rPr>
              <a:t>scott.diamond.mail@gmail.com</a:t>
            </a:r>
            <a:r>
              <a:rPr lang="en-US" sz="2000" dirty="0"/>
              <a:t> </a:t>
            </a:r>
          </a:p>
          <a:p>
            <a:r>
              <a:rPr lang="en-US" sz="2000" dirty="0"/>
              <a:t>503.643.6779 (mobile)</a:t>
            </a:r>
          </a:p>
        </p:txBody>
      </p:sp>
      <p:sp>
        <p:nvSpPr>
          <p:cNvPr id="4" name="Title 1"/>
          <p:cNvSpPr txBox="1">
            <a:spLocks/>
          </p:cNvSpPr>
          <p:nvPr/>
        </p:nvSpPr>
        <p:spPr>
          <a:xfrm>
            <a:off x="2293256" y="3238500"/>
            <a:ext cx="4463143" cy="2209800"/>
          </a:xfrm>
          <a:prstGeom prst="rect">
            <a:avLst/>
          </a:prstGeom>
          <a:ln>
            <a:solidFill>
              <a:schemeClr val="tx1"/>
            </a:solidFill>
          </a:ln>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Basic Trip Info</a:t>
            </a:r>
            <a:br>
              <a:rPr lang="en-US" sz="1800" dirty="0"/>
            </a:br>
            <a:r>
              <a:rPr lang="en-US" sz="2000" dirty="0"/>
              <a:t>Meeting Time: 7:30 AM</a:t>
            </a:r>
            <a:br>
              <a:rPr lang="en-US" sz="2000" dirty="0"/>
            </a:br>
            <a:r>
              <a:rPr lang="en-US" sz="2000" dirty="0"/>
              <a:t>Meeting Place:  Gateway Transit Center</a:t>
            </a:r>
            <a:br>
              <a:rPr lang="en-US" sz="2000" dirty="0"/>
            </a:br>
            <a:r>
              <a:rPr lang="en-US" sz="2000" dirty="0"/>
              <a:t>Ski Difficulty Level: ADVANCED</a:t>
            </a:r>
          </a:p>
          <a:p>
            <a:r>
              <a:rPr lang="en-US" sz="2000" dirty="0"/>
              <a:t>Distance: ~12 miles</a:t>
            </a:r>
            <a:br>
              <a:rPr lang="en-US" sz="2000" dirty="0"/>
            </a:br>
            <a:r>
              <a:rPr lang="en-US" sz="2000" dirty="0"/>
              <a:t>Dogs are NOT Allowed on this tour</a:t>
            </a:r>
            <a:br>
              <a:rPr lang="en-US" sz="2000" dirty="0"/>
            </a:br>
            <a:r>
              <a:rPr lang="en-US" sz="2000" dirty="0"/>
              <a:t>Carpooling Cost: ~$15</a:t>
            </a:r>
            <a:endParaRPr lang="en-US" dirty="0"/>
          </a:p>
        </p:txBody>
      </p:sp>
      <p:sp>
        <p:nvSpPr>
          <p:cNvPr id="6" name="Title 1"/>
          <p:cNvSpPr txBox="1">
            <a:spLocks/>
          </p:cNvSpPr>
          <p:nvPr/>
        </p:nvSpPr>
        <p:spPr>
          <a:xfrm>
            <a:off x="466725" y="1368425"/>
            <a:ext cx="8183789" cy="385671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t>We’ll have a full day as we take on this 12 mile advanced tour on the Yellow Jacket trail. As Klindt Vielbig says in his book “If you can ski this trail with aplomb, you may consider yourself and Advanced skier”. We’ll do our best to demonstrate aplomb. This tour starts at Trillium Sno Park and we immediately climb up and take on Yellow Jacket and head to White River. To return we won’t car shuttle but we’ll ski back on Boy Scout ridge, some rarely used roads to connect to Barlow pass. From Barlow we work our way back to Trillium Sno Park. This last section will require a short ski on the side of HWY 26. This will be a full day packed with adventure and some great skiing.</a:t>
            </a:r>
          </a:p>
          <a:p>
            <a:pPr algn="just"/>
            <a:r>
              <a:rPr lang="en-US" sz="1400" dirty="0"/>
              <a:t>  </a:t>
            </a:r>
            <a:br>
              <a:rPr lang="en-US" sz="1400" dirty="0"/>
            </a:br>
            <a:br>
              <a:rPr lang="en-US" sz="1400" dirty="0"/>
            </a:br>
            <a:br>
              <a:rPr lang="en-US" sz="3600" dirty="0"/>
            </a:br>
            <a:endParaRPr lang="en-US" sz="3600" dirty="0"/>
          </a:p>
        </p:txBody>
      </p:sp>
      <p:sp>
        <p:nvSpPr>
          <p:cNvPr id="7" name="Title 1"/>
          <p:cNvSpPr>
            <a:spLocks noGrp="1"/>
          </p:cNvSpPr>
          <p:nvPr>
            <p:ph type="ctrTitle"/>
          </p:nvPr>
        </p:nvSpPr>
        <p:spPr>
          <a:xfrm>
            <a:off x="355599" y="88900"/>
            <a:ext cx="8623300" cy="1120775"/>
          </a:xfrm>
        </p:spPr>
        <p:txBody>
          <a:bodyPr>
            <a:normAutofit fontScale="90000"/>
          </a:bodyPr>
          <a:lstStyle/>
          <a:p>
            <a:r>
              <a:rPr lang="en-US" sz="4900" dirty="0"/>
              <a:t>Turning Yellow</a:t>
            </a:r>
            <a:br>
              <a:rPr lang="en-US" sz="6000" dirty="0"/>
            </a:br>
            <a:r>
              <a:rPr lang="en-US" sz="3100" dirty="0">
                <a:hlinkClick r:id="rId4"/>
              </a:rPr>
              <a:t>Oregon Nordic Club Day Tour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As you continue on the YJ you are now descending. It is not quite as technical as before but it is still advanced.  Plus going down can be harder than going up.</a:t>
            </a:r>
          </a:p>
          <a:p>
            <a:r>
              <a:rPr lang="en-US" sz="2000" dirty="0"/>
              <a:t>At the second Boy Scout ridge turn (use GPS) you take a right and head out. Again you are in trees but it is intermediate instead of advanced. </a:t>
            </a:r>
          </a:p>
          <a:p>
            <a:r>
              <a:rPr lang="en-US" sz="2000" dirty="0"/>
              <a:t>This trail dumps you on a road and you enjoy the best part of this route. The climb up to Panorama dome is a delight (scenic and often good snow).</a:t>
            </a:r>
          </a:p>
          <a:p>
            <a:r>
              <a:rPr lang="en-US" sz="2000" dirty="0"/>
              <a:t>But the best is the drop down the road to HWY 35. </a:t>
            </a:r>
            <a:r>
              <a:rPr lang="en-US" sz="2000" dirty="0" err="1"/>
              <a:t>Zoooom</a:t>
            </a:r>
            <a:r>
              <a:rPr lang="en-US" sz="2000" dirty="0"/>
              <a:t>!!</a:t>
            </a:r>
          </a:p>
          <a:p>
            <a:r>
              <a:rPr lang="en-US" sz="2000" dirty="0"/>
              <a:t>Crossing the HWY can be it’s own challenge. In a good snow year you need to kick steps up and down</a:t>
            </a:r>
          </a:p>
        </p:txBody>
      </p:sp>
      <p:sp>
        <p:nvSpPr>
          <p:cNvPr id="4" name="TextBox 3"/>
          <p:cNvSpPr txBox="1"/>
          <p:nvPr/>
        </p:nvSpPr>
        <p:spPr>
          <a:xfrm>
            <a:off x="6383914" y="2523606"/>
            <a:ext cx="2423668" cy="276999"/>
          </a:xfrm>
          <a:prstGeom prst="rect">
            <a:avLst/>
          </a:prstGeom>
          <a:noFill/>
        </p:spPr>
        <p:txBody>
          <a:bodyPr wrap="square" rtlCol="0">
            <a:spAutoFit/>
          </a:bodyPr>
          <a:lstStyle/>
          <a:p>
            <a:pPr algn="ctr"/>
            <a:r>
              <a:rPr lang="en-US" sz="1200" dirty="0"/>
              <a:t>Heading to Panorama Point</a:t>
            </a:r>
          </a:p>
        </p:txBody>
      </p:sp>
      <p:sp>
        <p:nvSpPr>
          <p:cNvPr id="8" name="TextBox 7"/>
          <p:cNvSpPr txBox="1"/>
          <p:nvPr/>
        </p:nvSpPr>
        <p:spPr>
          <a:xfrm>
            <a:off x="6387936" y="6523399"/>
            <a:ext cx="2590800" cy="276999"/>
          </a:xfrm>
          <a:prstGeom prst="rect">
            <a:avLst/>
          </a:prstGeom>
          <a:noFill/>
        </p:spPr>
        <p:txBody>
          <a:bodyPr wrap="square" rtlCol="0">
            <a:spAutoFit/>
          </a:bodyPr>
          <a:lstStyle>
            <a:defPPr>
              <a:defRPr lang="en-US"/>
            </a:defPPr>
            <a:lvl1pPr algn="ctr">
              <a:defRPr sz="1200"/>
            </a:lvl1pPr>
          </a:lstStyle>
          <a:p>
            <a:r>
              <a:rPr lang="en-US" dirty="0"/>
              <a:t>HWY 35 Crossing</a:t>
            </a:r>
          </a:p>
        </p:txBody>
      </p:sp>
      <p:sp>
        <p:nvSpPr>
          <p:cNvPr id="11" name="TextBox 10"/>
          <p:cNvSpPr txBox="1"/>
          <p:nvPr/>
        </p:nvSpPr>
        <p:spPr>
          <a:xfrm>
            <a:off x="6387936" y="4552765"/>
            <a:ext cx="2423668" cy="276999"/>
          </a:xfrm>
          <a:prstGeom prst="rect">
            <a:avLst/>
          </a:prstGeom>
          <a:noFill/>
        </p:spPr>
        <p:txBody>
          <a:bodyPr wrap="square" rtlCol="0">
            <a:spAutoFit/>
          </a:bodyPr>
          <a:lstStyle/>
          <a:p>
            <a:pPr algn="ctr"/>
            <a:r>
              <a:rPr lang="en-US" sz="1200" dirty="0"/>
              <a:t>Zooming down the road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2760" y="781924"/>
            <a:ext cx="2594822" cy="1729881"/>
          </a:xfrm>
          <a:prstGeom prst="rect">
            <a:avLst/>
          </a:prstGeom>
          <a:ln w="25400">
            <a:solidFill>
              <a:schemeClr val="tx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3914" y="2976575"/>
            <a:ext cx="2274514" cy="1516343"/>
          </a:xfrm>
          <a:prstGeom prst="rect">
            <a:avLst/>
          </a:prstGeom>
          <a:ln w="25400">
            <a:solidFill>
              <a:schemeClr val="tx1"/>
            </a:solidFill>
          </a:ln>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3914" y="4950654"/>
            <a:ext cx="2433848" cy="1622565"/>
          </a:xfrm>
          <a:prstGeom prst="rect">
            <a:avLst/>
          </a:prstGeom>
          <a:ln w="25400">
            <a:solidFill>
              <a:schemeClr val="tx1"/>
            </a:solidFill>
          </a:ln>
        </p:spPr>
      </p:pic>
    </p:spTree>
    <p:extLst>
      <p:ext uri="{BB962C8B-B14F-4D97-AF65-F5344CB8AC3E}">
        <p14:creationId xmlns:p14="http://schemas.microsoft.com/office/powerpoint/2010/main" val="34259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After crossing HWY 35 you drop down to the Mineral Jane trail. This is pretty nice at first but it turns evil before you reach Barlow.</a:t>
            </a:r>
          </a:p>
          <a:p>
            <a:r>
              <a:rPr lang="en-US" sz="2000" dirty="0"/>
              <a:t>The trail enters the trees (crappy snow again) and you drop down a gully and climb back up. You’ve had enough of Yellow Jacket but you feel like you are on it again. </a:t>
            </a:r>
          </a:p>
          <a:p>
            <a:r>
              <a:rPr lang="en-US" sz="2000" dirty="0"/>
              <a:t>But there is salvation. After reaching Barlow you take a long, easy, all downhill road to the HWY 26/35 junction. It is a nice break.</a:t>
            </a:r>
          </a:p>
          <a:p>
            <a:r>
              <a:rPr lang="en-US" sz="2000" dirty="0"/>
              <a:t>Finally you walk across the bridge and once again exit the HWY by climbing up the snow bank</a:t>
            </a:r>
          </a:p>
          <a:p>
            <a:r>
              <a:rPr lang="en-US" sz="2000" dirty="0"/>
              <a:t>The final trek to Trillium has too much traffic noise but you make good time heading in. </a:t>
            </a:r>
          </a:p>
        </p:txBody>
      </p:sp>
      <p:sp>
        <p:nvSpPr>
          <p:cNvPr id="4" name="TextBox 3"/>
          <p:cNvSpPr txBox="1"/>
          <p:nvPr/>
        </p:nvSpPr>
        <p:spPr>
          <a:xfrm>
            <a:off x="6336179" y="2443173"/>
            <a:ext cx="2423668" cy="276999"/>
          </a:xfrm>
          <a:prstGeom prst="rect">
            <a:avLst/>
          </a:prstGeom>
          <a:noFill/>
        </p:spPr>
        <p:txBody>
          <a:bodyPr wrap="square" rtlCol="0">
            <a:spAutoFit/>
          </a:bodyPr>
          <a:lstStyle/>
          <a:p>
            <a:pPr algn="ctr"/>
            <a:r>
              <a:rPr lang="en-US" sz="1200" dirty="0"/>
              <a:t>Mineral Jane’s last evil challenge</a:t>
            </a:r>
          </a:p>
        </p:txBody>
      </p:sp>
      <p:sp>
        <p:nvSpPr>
          <p:cNvPr id="8" name="TextBox 7"/>
          <p:cNvSpPr txBox="1"/>
          <p:nvPr/>
        </p:nvSpPr>
        <p:spPr>
          <a:xfrm>
            <a:off x="6387936" y="6523399"/>
            <a:ext cx="2590800" cy="276999"/>
          </a:xfrm>
          <a:prstGeom prst="rect">
            <a:avLst/>
          </a:prstGeom>
          <a:noFill/>
        </p:spPr>
        <p:txBody>
          <a:bodyPr wrap="square" rtlCol="0">
            <a:spAutoFit/>
          </a:bodyPr>
          <a:lstStyle>
            <a:defPPr>
              <a:defRPr lang="en-US"/>
            </a:defPPr>
            <a:lvl1pPr algn="ctr">
              <a:defRPr sz="1200"/>
            </a:lvl1pPr>
          </a:lstStyle>
          <a:p>
            <a:r>
              <a:rPr lang="en-US" dirty="0"/>
              <a:t>Almost finished!</a:t>
            </a:r>
          </a:p>
        </p:txBody>
      </p:sp>
      <p:sp>
        <p:nvSpPr>
          <p:cNvPr id="11" name="TextBox 10"/>
          <p:cNvSpPr txBox="1"/>
          <p:nvPr/>
        </p:nvSpPr>
        <p:spPr>
          <a:xfrm>
            <a:off x="6224247" y="4478541"/>
            <a:ext cx="2423668" cy="276999"/>
          </a:xfrm>
          <a:prstGeom prst="rect">
            <a:avLst/>
          </a:prstGeom>
          <a:noFill/>
        </p:spPr>
        <p:txBody>
          <a:bodyPr wrap="square" rtlCol="0">
            <a:spAutoFit/>
          </a:bodyPr>
          <a:lstStyle/>
          <a:p>
            <a:pPr algn="ctr"/>
            <a:r>
              <a:rPr lang="en-US" sz="1200" dirty="0"/>
              <a:t>The wonderful road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3487" y="4869906"/>
            <a:ext cx="2204658" cy="1653493"/>
          </a:xfrm>
          <a:prstGeom prst="rect">
            <a:avLst/>
          </a:prstGeom>
          <a:ln w="25400">
            <a:solidFill>
              <a:schemeClr val="tx1"/>
            </a:solidFill>
          </a:ln>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571" y="2859130"/>
            <a:ext cx="2413344" cy="1608896"/>
          </a:xfrm>
          <a:prstGeom prst="rect">
            <a:avLst/>
          </a:prstGeom>
          <a:ln w="25400">
            <a:solidFill>
              <a:schemeClr val="tx1"/>
            </a:solidFill>
          </a:ln>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787" y="718987"/>
            <a:ext cx="2528059" cy="1685373"/>
          </a:xfrm>
          <a:prstGeom prst="rect">
            <a:avLst/>
          </a:prstGeom>
          <a:ln w="25400">
            <a:solidFill>
              <a:schemeClr val="tx1"/>
            </a:solidFill>
          </a:ln>
        </p:spPr>
      </p:pic>
    </p:spTree>
    <p:extLst>
      <p:ext uri="{BB962C8B-B14F-4D97-AF65-F5344CB8AC3E}">
        <p14:creationId xmlns:p14="http://schemas.microsoft.com/office/powerpoint/2010/main" val="3279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GPS Map Link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Turning Yellow Track</a:t>
            </a:r>
            <a:r>
              <a:rPr lang="en-US" sz="2800" dirty="0"/>
              <a:t> on </a:t>
            </a:r>
            <a:r>
              <a:rPr lang="en-US" sz="2800" dirty="0" err="1"/>
              <a:t>GPSies</a:t>
            </a:r>
            <a:endParaRPr lang="en-US" sz="2800" dirty="0"/>
          </a:p>
          <a:p>
            <a:pPr lvl="1"/>
            <a:r>
              <a:rPr lang="en-US" sz="2000" dirty="0"/>
              <a:t>The link above allows you to easily download a GPX file or you can use their iPhone app</a:t>
            </a:r>
            <a:endParaRPr lang="en-US" sz="2400" dirty="0"/>
          </a:p>
          <a:p>
            <a:r>
              <a:rPr lang="en-US" sz="2800" dirty="0">
                <a:hlinkClick r:id="rId3"/>
              </a:rPr>
              <a:t>Turning Yellow Track </a:t>
            </a:r>
            <a:r>
              <a:rPr lang="en-US" sz="2800" dirty="0"/>
              <a:t>on </a:t>
            </a:r>
            <a:r>
              <a:rPr lang="en-US" sz="2800" dirty="0" err="1"/>
              <a:t>CalTopo</a:t>
            </a:r>
            <a:endParaRPr lang="en-US" sz="2800" dirty="0"/>
          </a:p>
          <a:p>
            <a:pPr lvl="1"/>
            <a:r>
              <a:rPr lang="en-US" sz="2000" dirty="0"/>
              <a:t>The link above allows you to easily print a map of our route</a:t>
            </a:r>
          </a:p>
          <a:p>
            <a:endParaRPr lang="en-US" sz="2400" dirty="0"/>
          </a:p>
          <a:p>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835" y="3500439"/>
            <a:ext cx="3547222" cy="2680123"/>
          </a:xfrm>
          <a:prstGeom prst="rect">
            <a:avLst/>
          </a:prstGeom>
        </p:spPr>
      </p:pic>
      <p:sp>
        <p:nvSpPr>
          <p:cNvPr id="7" name="TextBox 6"/>
          <p:cNvSpPr txBox="1"/>
          <p:nvPr/>
        </p:nvSpPr>
        <p:spPr>
          <a:xfrm>
            <a:off x="1151835" y="6275435"/>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spTree>
    <p:extLst>
      <p:ext uri="{BB962C8B-B14F-4D97-AF65-F5344CB8AC3E}">
        <p14:creationId xmlns:p14="http://schemas.microsoft.com/office/powerpoint/2010/main" val="198067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83989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42036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2"/>
              </a:rPr>
              <a:t>Ski Rental Options</a:t>
            </a:r>
            <a:endParaRPr lang="en-US" dirty="0"/>
          </a:p>
          <a:p>
            <a:r>
              <a:rPr lang="en-US" dirty="0">
                <a:hlinkClick r:id="rId3"/>
              </a:rPr>
              <a:t>What to Wear</a:t>
            </a:r>
            <a:endParaRPr lang="en-US" dirty="0"/>
          </a:p>
          <a:p>
            <a:r>
              <a:rPr lang="en-US" dirty="0">
                <a:hlinkClick r:id="rId4"/>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pic>
        <p:nvPicPr>
          <p:cNvPr id="1026" name="Picture 2" descr="Image result for chocola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14454" y="1858388"/>
            <a:ext cx="3129483" cy="250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1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762000" y="4127501"/>
            <a:ext cx="2020887" cy="2511648"/>
          </a:xfrm>
        </p:spPr>
        <p:txBody>
          <a:bodyPr>
            <a:normAutofit/>
          </a:bodyPr>
          <a:lstStyle/>
          <a:p>
            <a:r>
              <a:rPr lang="en-US" sz="1800" dirty="0"/>
              <a:t>The best overall reference books is still </a:t>
            </a:r>
            <a:r>
              <a:rPr lang="en-US" sz="1800" dirty="0" err="1"/>
              <a:t>Klindt</a:t>
            </a:r>
            <a:r>
              <a:rPr lang="en-US" sz="1800" dirty="0"/>
              <a:t> </a:t>
            </a:r>
            <a:r>
              <a:rPr lang="en-US" sz="1800" dirty="0" err="1"/>
              <a:t>Vielbig’s</a:t>
            </a:r>
            <a:r>
              <a:rPr lang="en-US" sz="1800" dirty="0"/>
              <a:t>. This is out of print but you can still find used copies on </a:t>
            </a:r>
            <a:r>
              <a:rPr lang="en-US" sz="1800" dirty="0">
                <a:hlinkClick r:id="rId2"/>
              </a:rPr>
              <a:t>Amazon </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308600" y="2997200"/>
            <a:ext cx="5537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633413" y="1090613"/>
            <a:ext cx="4675187" cy="3227387"/>
          </a:xfrm>
          <a:prstGeom prst="rect">
            <a:avLst/>
          </a:prstGeom>
        </p:spPr>
        <p:txBody>
          <a:bodyPr vert="horz" lIns="91440" tIns="45720" rIns="91440" bIns="45720" rtlCol="0" anchor="t" anchorCtr="0">
            <a:normAutofit fontScale="925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There are always new trails being developed and the maps I have images for are not the most recent. Therefore, please consider these maps to be a rough guide at best.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42406" y="5308600"/>
            <a:ext cx="55379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3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469623" y="1422539"/>
            <a:ext cx="5249006" cy="5435461"/>
          </a:xfrm>
        </p:spPr>
        <p:txBody>
          <a:bodyPr>
            <a:normAutofit/>
          </a:bodyPr>
          <a:lstStyle/>
          <a:p>
            <a:r>
              <a:rPr lang="en-US" sz="2400" dirty="0"/>
              <a:t>I’ve given up carrying paper maps and instead use my smartphone to see the track and where I am</a:t>
            </a:r>
          </a:p>
          <a:p>
            <a:r>
              <a:rPr lang="en-US" sz="2400" dirty="0"/>
              <a:t>Numerous smartphone GPS apps are available, my own favorite is </a:t>
            </a:r>
            <a:r>
              <a:rPr lang="en-US" sz="2400" dirty="0">
                <a:hlinkClick r:id="rId2"/>
              </a:rPr>
              <a:t>Gaia</a:t>
            </a:r>
            <a:r>
              <a:rPr lang="en-US" sz="2400" dirty="0"/>
              <a:t> ($20).</a:t>
            </a:r>
          </a:p>
          <a:p>
            <a:endParaRPr lang="en-US" sz="2400" dirty="0"/>
          </a:p>
          <a:p>
            <a:endParaRPr lang="en-US" sz="2400" dirty="0"/>
          </a:p>
          <a:p>
            <a:endParaRPr lang="en-US" sz="2400" dirty="0"/>
          </a:p>
          <a:p>
            <a:endParaRPr lang="en-US" sz="2400" dirty="0"/>
          </a:p>
          <a:p>
            <a:pPr marL="0" indent="0" algn="ctr">
              <a:buNone/>
            </a:pPr>
            <a:r>
              <a:rPr lang="en-US" sz="2000" dirty="0"/>
              <a:t>See me at one of the club meetings if you need some help using this.</a:t>
            </a:r>
          </a:p>
          <a:p>
            <a:pPr marL="0" indent="0" algn="ctr">
              <a:buNone/>
            </a:pPr>
            <a:endParaRPr lang="en-US" sz="1800" dirty="0"/>
          </a:p>
        </p:txBody>
      </p:sp>
      <p:pic>
        <p:nvPicPr>
          <p:cNvPr id="1026" name="Picture 2" descr="Gaia GPS on iPho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1207" y="1143000"/>
            <a:ext cx="2827881" cy="50194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spTree>
    <p:extLst>
      <p:ext uri="{BB962C8B-B14F-4D97-AF65-F5344CB8AC3E}">
        <p14:creationId xmlns:p14="http://schemas.microsoft.com/office/powerpoint/2010/main" val="317484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128950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52194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lstStyle/>
          <a:p>
            <a:r>
              <a:rPr lang="en-US" dirty="0"/>
              <a:t>We carpool from Gateway but we start skiing from </a:t>
            </a:r>
            <a:r>
              <a:rPr lang="en-US" dirty="0">
                <a:hlinkClick r:id="rId2"/>
              </a:rPr>
              <a:t>Trillium Lake Sno-Park</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8740" y="2184400"/>
            <a:ext cx="6446520" cy="4578171"/>
          </a:xfrm>
          <a:prstGeom prst="rect">
            <a:avLst/>
          </a:prstGeom>
        </p:spPr>
      </p:pic>
      <p:sp>
        <p:nvSpPr>
          <p:cNvPr id="8" name="5-Point Star 7"/>
          <p:cNvSpPr/>
          <p:nvPr/>
        </p:nvSpPr>
        <p:spPr>
          <a:xfrm>
            <a:off x="4045019" y="5920346"/>
            <a:ext cx="526981" cy="48924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7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Timing</a:t>
            </a:r>
            <a:br>
              <a:rPr lang="en-US" dirty="0"/>
            </a:br>
            <a:r>
              <a:rPr lang="en-US" sz="2200" dirty="0"/>
              <a:t>It is always hard to predict how long a tour will take. Obviously it depends on skiing ability and snow conditions. Below is my estimate.</a:t>
            </a:r>
            <a:endParaRPr lang="en-US" dirty="0"/>
          </a:p>
        </p:txBody>
      </p:sp>
      <p:sp>
        <p:nvSpPr>
          <p:cNvPr id="3" name="Content Placeholder 2"/>
          <p:cNvSpPr>
            <a:spLocks noGrp="1"/>
          </p:cNvSpPr>
          <p:nvPr>
            <p:ph idx="1"/>
          </p:nvPr>
        </p:nvSpPr>
        <p:spPr>
          <a:xfrm>
            <a:off x="596900" y="1562100"/>
            <a:ext cx="8229600" cy="5027386"/>
          </a:xfrm>
        </p:spPr>
        <p:txBody>
          <a:bodyPr>
            <a:normAutofit fontScale="92500" lnSpcReduction="20000"/>
          </a:bodyPr>
          <a:lstStyle/>
          <a:p>
            <a:r>
              <a:rPr lang="en-US" dirty="0"/>
              <a:t>7:30 AM Departure from Gateway</a:t>
            </a:r>
          </a:p>
          <a:p>
            <a:r>
              <a:rPr lang="en-US" dirty="0"/>
              <a:t>9:00 AM Park at Trillium Sno-Park</a:t>
            </a:r>
          </a:p>
          <a:p>
            <a:pPr lvl="1"/>
            <a:r>
              <a:rPr lang="en-US" dirty="0"/>
              <a:t>9:15 AM  Start Skiing</a:t>
            </a:r>
          </a:p>
          <a:p>
            <a:pPr lvl="1"/>
            <a:r>
              <a:rPr lang="en-US" dirty="0"/>
              <a:t>11:30 AM Cross Salmon River</a:t>
            </a:r>
          </a:p>
          <a:p>
            <a:pPr lvl="1"/>
            <a:r>
              <a:rPr lang="en-US" dirty="0"/>
              <a:t>1:30 PM Panorama Dome (Boy scout Ridge)</a:t>
            </a:r>
          </a:p>
          <a:p>
            <a:pPr lvl="1"/>
            <a:r>
              <a:rPr lang="en-US" dirty="0"/>
              <a:t>3:00 PM Barlow Pass</a:t>
            </a:r>
          </a:p>
          <a:p>
            <a:r>
              <a:rPr lang="en-US" dirty="0"/>
              <a:t>4:30 PM Finish Skiing</a:t>
            </a:r>
          </a:p>
          <a:p>
            <a:r>
              <a:rPr lang="en-US" dirty="0"/>
              <a:t>6:30 PM back at Gateway</a:t>
            </a:r>
          </a:p>
          <a:p>
            <a:endParaRPr lang="en-US" dirty="0"/>
          </a:p>
          <a:p>
            <a:pPr marL="0" indent="0" algn="ctr">
              <a:buNone/>
            </a:pPr>
            <a:r>
              <a:rPr lang="en-US" sz="2200" dirty="0">
                <a:solidFill>
                  <a:srgbClr val="C00000"/>
                </a:solidFill>
              </a:rPr>
              <a:t>Note that if you need to rent skis you’ll need to rent them prior to the trip. It takes quite a while to rent and it doesn’t work to split the group and try and regroup when renting on the way</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6575" y="6338082"/>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71900" y="6323568"/>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243597"/>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2260600" cy="4953000"/>
            <a:chOff x="1244600" y="1200666"/>
            <a:chExt cx="22606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899" y="1200666"/>
              <a:ext cx="1511301" cy="369332"/>
            </a:xfrm>
            <a:prstGeom prst="rect">
              <a:avLst/>
            </a:prstGeom>
            <a:noFill/>
          </p:spPr>
          <p:txBody>
            <a:bodyPr wrap="square" rtlCol="0">
              <a:spAutoFit/>
            </a:bodyPr>
            <a:lstStyle/>
            <a:p>
              <a:r>
                <a:rPr lang="en-US" dirty="0"/>
                <a:t>5 (advanced)</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1282700" cy="369332"/>
            </a:xfrm>
            <a:prstGeom prst="rect">
              <a:avLst/>
            </a:prstGeom>
            <a:noFill/>
          </p:spPr>
          <p:txBody>
            <a:bodyPr wrap="square" rtlCol="0">
              <a:spAutoFit/>
            </a:bodyPr>
            <a:lstStyle/>
            <a:p>
              <a:r>
                <a:rPr lang="en-US" dirty="0"/>
                <a:t>0 (novice)</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26300" y="3346968"/>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05300" y="1574277"/>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403350" y="1559309"/>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Skis for this Tour</a:t>
            </a:r>
          </a:p>
        </p:txBody>
      </p:sp>
      <p:sp>
        <p:nvSpPr>
          <p:cNvPr id="3" name="Content Placeholder 2"/>
          <p:cNvSpPr>
            <a:spLocks noGrp="1"/>
          </p:cNvSpPr>
          <p:nvPr>
            <p:ph idx="1"/>
          </p:nvPr>
        </p:nvSpPr>
        <p:spPr>
          <a:xfrm>
            <a:off x="457199" y="1417638"/>
            <a:ext cx="8411029" cy="5331505"/>
          </a:xfrm>
        </p:spPr>
        <p:txBody>
          <a:bodyPr>
            <a:normAutofit fontScale="85000" lnSpcReduction="20000"/>
          </a:bodyPr>
          <a:lstStyle/>
          <a:p>
            <a:pPr marL="0" indent="0" algn="ctr">
              <a:buNone/>
            </a:pPr>
            <a:r>
              <a:rPr lang="en-US" dirty="0"/>
              <a:t>The following types of skis, listed in green, should be suitable for this tour. Please see ONC </a:t>
            </a:r>
            <a:r>
              <a:rPr lang="en-US" dirty="0">
                <a:hlinkClick r:id="rId2"/>
              </a:rPr>
              <a:t>Ski Gear webpage </a:t>
            </a:r>
            <a:r>
              <a:rPr lang="en-US" dirty="0"/>
              <a:t>for more information on equipment.</a:t>
            </a:r>
          </a:p>
          <a:p>
            <a:endParaRPr lang="en-US" dirty="0"/>
          </a:p>
          <a:p>
            <a:r>
              <a:rPr lang="en-US" sz="3100" strike="sngStrike" dirty="0">
                <a:solidFill>
                  <a:srgbClr val="FF5050"/>
                </a:solidFill>
              </a:rPr>
              <a:t>Skate Ski </a:t>
            </a:r>
          </a:p>
          <a:p>
            <a:r>
              <a:rPr lang="en-US" sz="3100" strike="sngStrike" dirty="0">
                <a:solidFill>
                  <a:srgbClr val="FF5050"/>
                </a:solidFill>
              </a:rPr>
              <a:t>Competitive Cross Country/Track Ski</a:t>
            </a:r>
          </a:p>
          <a:p>
            <a:r>
              <a:rPr lang="en-US" sz="3100" strike="sngStrike" dirty="0">
                <a:solidFill>
                  <a:srgbClr val="FF5050"/>
                </a:solidFill>
              </a:rPr>
              <a:t>Light touring ski</a:t>
            </a:r>
          </a:p>
          <a:p>
            <a:r>
              <a:rPr lang="en-US" b="1" dirty="0">
                <a:solidFill>
                  <a:srgbClr val="008000"/>
                </a:solidFill>
              </a:rPr>
              <a:t>Backcountry Ski (typically metal edged)</a:t>
            </a:r>
          </a:p>
          <a:p>
            <a:r>
              <a:rPr lang="en-US" sz="3100" strike="sngStrike" dirty="0">
                <a:solidFill>
                  <a:srgbClr val="FF5050"/>
                </a:solidFill>
              </a:rPr>
              <a:t>Telemark Ski</a:t>
            </a:r>
          </a:p>
          <a:p>
            <a:r>
              <a:rPr lang="en-US" sz="3100" strike="sngStrike" dirty="0">
                <a:solidFill>
                  <a:srgbClr val="FF5050"/>
                </a:solidFill>
              </a:rPr>
              <a:t>AT (Advanced Touring) or Randonee Ski</a:t>
            </a:r>
          </a:p>
          <a:p>
            <a:endParaRPr lang="en-US" dirty="0"/>
          </a:p>
          <a:p>
            <a:pPr marL="0" indent="0" algn="ctr">
              <a:buNone/>
            </a:pPr>
            <a:r>
              <a:rPr lang="en-US" dirty="0"/>
              <a:t>The above recommendations depend on the skill of the skier. Please contact me if you have questions.</a:t>
            </a:r>
          </a:p>
        </p:txBody>
      </p:sp>
    </p:spTree>
    <p:extLst>
      <p:ext uri="{BB962C8B-B14F-4D97-AF65-F5344CB8AC3E}">
        <p14:creationId xmlns:p14="http://schemas.microsoft.com/office/powerpoint/2010/main" val="18827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484" y="0"/>
            <a:ext cx="9684672" cy="6858000"/>
          </a:xfrm>
          <a:prstGeom prst="rect">
            <a:avLst/>
          </a:prstGeom>
        </p:spPr>
      </p:pic>
      <p:sp>
        <p:nvSpPr>
          <p:cNvPr id="6" name="Freeform 5"/>
          <p:cNvSpPr/>
          <p:nvPr/>
        </p:nvSpPr>
        <p:spPr>
          <a:xfrm>
            <a:off x="348345" y="261257"/>
            <a:ext cx="5675085" cy="4093029"/>
          </a:xfrm>
          <a:custGeom>
            <a:avLst/>
            <a:gdLst>
              <a:gd name="connsiteX0" fmla="*/ 0 w 5675085"/>
              <a:gd name="connsiteY0" fmla="*/ 4093029 h 4093029"/>
              <a:gd name="connsiteX1" fmla="*/ 246742 w 5675085"/>
              <a:gd name="connsiteY1" fmla="*/ 3962400 h 4093029"/>
              <a:gd name="connsiteX2" fmla="*/ 275771 w 5675085"/>
              <a:gd name="connsiteY2" fmla="*/ 3657600 h 4093029"/>
              <a:gd name="connsiteX3" fmla="*/ 653142 w 5675085"/>
              <a:gd name="connsiteY3" fmla="*/ 3367314 h 4093029"/>
              <a:gd name="connsiteX4" fmla="*/ 1045028 w 5675085"/>
              <a:gd name="connsiteY4" fmla="*/ 2830286 h 4093029"/>
              <a:gd name="connsiteX5" fmla="*/ 1146628 w 5675085"/>
              <a:gd name="connsiteY5" fmla="*/ 2409372 h 4093029"/>
              <a:gd name="connsiteX6" fmla="*/ 1538514 w 5675085"/>
              <a:gd name="connsiteY6" fmla="*/ 2133600 h 4093029"/>
              <a:gd name="connsiteX7" fmla="*/ 1698171 w 5675085"/>
              <a:gd name="connsiteY7" fmla="*/ 1799772 h 4093029"/>
              <a:gd name="connsiteX8" fmla="*/ 1407885 w 5675085"/>
              <a:gd name="connsiteY8" fmla="*/ 1509486 h 4093029"/>
              <a:gd name="connsiteX9" fmla="*/ 1378857 w 5675085"/>
              <a:gd name="connsiteY9" fmla="*/ 1088572 h 4093029"/>
              <a:gd name="connsiteX10" fmla="*/ 1727200 w 5675085"/>
              <a:gd name="connsiteY10" fmla="*/ 1553029 h 4093029"/>
              <a:gd name="connsiteX11" fmla="*/ 2104571 w 5675085"/>
              <a:gd name="connsiteY11" fmla="*/ 1727200 h 4093029"/>
              <a:gd name="connsiteX12" fmla="*/ 2496457 w 5675085"/>
              <a:gd name="connsiteY12" fmla="*/ 1886857 h 4093029"/>
              <a:gd name="connsiteX13" fmla="*/ 3033485 w 5675085"/>
              <a:gd name="connsiteY13" fmla="*/ 1494972 h 4093029"/>
              <a:gd name="connsiteX14" fmla="*/ 3715657 w 5675085"/>
              <a:gd name="connsiteY14" fmla="*/ 1161143 h 4093029"/>
              <a:gd name="connsiteX15" fmla="*/ 3875314 w 5675085"/>
              <a:gd name="connsiteY15" fmla="*/ 1161143 h 4093029"/>
              <a:gd name="connsiteX16" fmla="*/ 4572000 w 5675085"/>
              <a:gd name="connsiteY16" fmla="*/ 478972 h 4093029"/>
              <a:gd name="connsiteX17" fmla="*/ 4978400 w 5675085"/>
              <a:gd name="connsiteY17" fmla="*/ 362857 h 4093029"/>
              <a:gd name="connsiteX18" fmla="*/ 5094514 w 5675085"/>
              <a:gd name="connsiteY18" fmla="*/ 0 h 4093029"/>
              <a:gd name="connsiteX19" fmla="*/ 5254171 w 5675085"/>
              <a:gd name="connsiteY19" fmla="*/ 87086 h 4093029"/>
              <a:gd name="connsiteX20" fmla="*/ 5167085 w 5675085"/>
              <a:gd name="connsiteY20" fmla="*/ 740229 h 4093029"/>
              <a:gd name="connsiteX21" fmla="*/ 5370285 w 5675085"/>
              <a:gd name="connsiteY21" fmla="*/ 653143 h 4093029"/>
              <a:gd name="connsiteX22" fmla="*/ 5675085 w 5675085"/>
              <a:gd name="connsiteY22" fmla="*/ 754743 h 40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5085" h="4093029">
                <a:moveTo>
                  <a:pt x="0" y="4093029"/>
                </a:moveTo>
                <a:lnTo>
                  <a:pt x="246742" y="3962400"/>
                </a:lnTo>
                <a:lnTo>
                  <a:pt x="275771" y="3657600"/>
                </a:lnTo>
                <a:lnTo>
                  <a:pt x="653142" y="3367314"/>
                </a:lnTo>
                <a:lnTo>
                  <a:pt x="1045028" y="2830286"/>
                </a:lnTo>
                <a:lnTo>
                  <a:pt x="1146628" y="2409372"/>
                </a:lnTo>
                <a:lnTo>
                  <a:pt x="1538514" y="2133600"/>
                </a:lnTo>
                <a:lnTo>
                  <a:pt x="1698171" y="1799772"/>
                </a:lnTo>
                <a:lnTo>
                  <a:pt x="1407885" y="1509486"/>
                </a:lnTo>
                <a:lnTo>
                  <a:pt x="1378857" y="1088572"/>
                </a:lnTo>
                <a:lnTo>
                  <a:pt x="1727200" y="1553029"/>
                </a:lnTo>
                <a:lnTo>
                  <a:pt x="2104571" y="1727200"/>
                </a:lnTo>
                <a:lnTo>
                  <a:pt x="2496457" y="1886857"/>
                </a:lnTo>
                <a:lnTo>
                  <a:pt x="3033485" y="1494972"/>
                </a:lnTo>
                <a:lnTo>
                  <a:pt x="3715657" y="1161143"/>
                </a:lnTo>
                <a:lnTo>
                  <a:pt x="3875314" y="1161143"/>
                </a:lnTo>
                <a:lnTo>
                  <a:pt x="4572000" y="478972"/>
                </a:lnTo>
                <a:lnTo>
                  <a:pt x="4978400" y="362857"/>
                </a:lnTo>
                <a:lnTo>
                  <a:pt x="5094514" y="0"/>
                </a:lnTo>
                <a:lnTo>
                  <a:pt x="5254171" y="87086"/>
                </a:lnTo>
                <a:lnTo>
                  <a:pt x="5167085" y="740229"/>
                </a:lnTo>
                <a:lnTo>
                  <a:pt x="5370285" y="653143"/>
                </a:lnTo>
                <a:lnTo>
                  <a:pt x="5675085" y="754743"/>
                </a:lnTo>
              </a:path>
            </a:pathLst>
          </a:custGeom>
          <a:ln w="762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 name="Freeform 6"/>
          <p:cNvSpPr/>
          <p:nvPr/>
        </p:nvSpPr>
        <p:spPr>
          <a:xfrm>
            <a:off x="323670" y="449943"/>
            <a:ext cx="8660675" cy="6197600"/>
          </a:xfrm>
          <a:custGeom>
            <a:avLst/>
            <a:gdLst>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01486 w 8752115"/>
              <a:gd name="connsiteY53" fmla="*/ 4934857 h 6197600"/>
              <a:gd name="connsiteX54" fmla="*/ 595086 w 8752115"/>
              <a:gd name="connsiteY54" fmla="*/ 4992914 h 6197600"/>
              <a:gd name="connsiteX55" fmla="*/ 478972 w 8752115"/>
              <a:gd name="connsiteY55" fmla="*/ 4920343 h 6197600"/>
              <a:gd name="connsiteX56" fmla="*/ 290286 w 8752115"/>
              <a:gd name="connsiteY56" fmla="*/ 4833257 h 6197600"/>
              <a:gd name="connsiteX57" fmla="*/ 116115 w 8752115"/>
              <a:gd name="connsiteY57" fmla="*/ 4673600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01486 w 8752115"/>
              <a:gd name="connsiteY53" fmla="*/ 4934857 h 6197600"/>
              <a:gd name="connsiteX54" fmla="*/ 643854 w 8752115"/>
              <a:gd name="connsiteY54" fmla="*/ 4755170 h 6197600"/>
              <a:gd name="connsiteX55" fmla="*/ 478972 w 8752115"/>
              <a:gd name="connsiteY55" fmla="*/ 4920343 h 6197600"/>
              <a:gd name="connsiteX56" fmla="*/ 290286 w 8752115"/>
              <a:gd name="connsiteY56" fmla="*/ 4833257 h 6197600"/>
              <a:gd name="connsiteX57" fmla="*/ 116115 w 8752115"/>
              <a:gd name="connsiteY57" fmla="*/ 4673600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19774 w 8752115"/>
              <a:gd name="connsiteY53" fmla="*/ 4697113 h 6197600"/>
              <a:gd name="connsiteX54" fmla="*/ 643854 w 8752115"/>
              <a:gd name="connsiteY54" fmla="*/ 4755170 h 6197600"/>
              <a:gd name="connsiteX55" fmla="*/ 478972 w 8752115"/>
              <a:gd name="connsiteY55" fmla="*/ 4920343 h 6197600"/>
              <a:gd name="connsiteX56" fmla="*/ 290286 w 8752115"/>
              <a:gd name="connsiteY56" fmla="*/ 4833257 h 6197600"/>
              <a:gd name="connsiteX57" fmla="*/ 116115 w 8752115"/>
              <a:gd name="connsiteY57" fmla="*/ 4673600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19774 w 8752115"/>
              <a:gd name="connsiteY53" fmla="*/ 4697113 h 6197600"/>
              <a:gd name="connsiteX54" fmla="*/ 643854 w 8752115"/>
              <a:gd name="connsiteY54" fmla="*/ 4755170 h 6197600"/>
              <a:gd name="connsiteX55" fmla="*/ 497260 w 8752115"/>
              <a:gd name="connsiteY55" fmla="*/ 4731367 h 6197600"/>
              <a:gd name="connsiteX56" fmla="*/ 290286 w 8752115"/>
              <a:gd name="connsiteY56" fmla="*/ 4833257 h 6197600"/>
              <a:gd name="connsiteX57" fmla="*/ 116115 w 8752115"/>
              <a:gd name="connsiteY57" fmla="*/ 4673600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19774 w 8752115"/>
              <a:gd name="connsiteY53" fmla="*/ 4697113 h 6197600"/>
              <a:gd name="connsiteX54" fmla="*/ 643854 w 8752115"/>
              <a:gd name="connsiteY54" fmla="*/ 4755170 h 6197600"/>
              <a:gd name="connsiteX55" fmla="*/ 497260 w 8752115"/>
              <a:gd name="connsiteY55" fmla="*/ 4731367 h 6197600"/>
              <a:gd name="connsiteX56" fmla="*/ 253710 w 8752115"/>
              <a:gd name="connsiteY56" fmla="*/ 4668665 h 6197600"/>
              <a:gd name="connsiteX57" fmla="*/ 116115 w 8752115"/>
              <a:gd name="connsiteY57" fmla="*/ 4673600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19774 w 8752115"/>
              <a:gd name="connsiteY53" fmla="*/ 4697113 h 6197600"/>
              <a:gd name="connsiteX54" fmla="*/ 643854 w 8752115"/>
              <a:gd name="connsiteY54" fmla="*/ 4755170 h 6197600"/>
              <a:gd name="connsiteX55" fmla="*/ 497260 w 8752115"/>
              <a:gd name="connsiteY55" fmla="*/ 4731367 h 6197600"/>
              <a:gd name="connsiteX56" fmla="*/ 253710 w 8752115"/>
              <a:gd name="connsiteY56" fmla="*/ 4668665 h 6197600"/>
              <a:gd name="connsiteX57" fmla="*/ 164883 w 8752115"/>
              <a:gd name="connsiteY57" fmla="*/ 4557776 h 6197600"/>
              <a:gd name="connsiteX58" fmla="*/ 29029 w 8752115"/>
              <a:gd name="connsiteY58" fmla="*/ 4557486 h 6197600"/>
              <a:gd name="connsiteX59" fmla="*/ 0 w 8752115"/>
              <a:gd name="connsiteY59" fmla="*/ 4368800 h 6197600"/>
              <a:gd name="connsiteX60" fmla="*/ 101600 w 8752115"/>
              <a:gd name="connsiteY60" fmla="*/ 4223657 h 6197600"/>
              <a:gd name="connsiteX0" fmla="*/ 5776686 w 8752115"/>
              <a:gd name="connsiteY0" fmla="*/ 551543 h 6197600"/>
              <a:gd name="connsiteX1" fmla="*/ 6560457 w 8752115"/>
              <a:gd name="connsiteY1" fmla="*/ 595086 h 6197600"/>
              <a:gd name="connsiteX2" fmla="*/ 6618515 w 8752115"/>
              <a:gd name="connsiteY2" fmla="*/ 304800 h 6197600"/>
              <a:gd name="connsiteX3" fmla="*/ 6574972 w 8752115"/>
              <a:gd name="connsiteY3" fmla="*/ 0 h 6197600"/>
              <a:gd name="connsiteX4" fmla="*/ 6937829 w 8752115"/>
              <a:gd name="connsiteY4" fmla="*/ 130628 h 6197600"/>
              <a:gd name="connsiteX5" fmla="*/ 6995886 w 8752115"/>
              <a:gd name="connsiteY5" fmla="*/ 435428 h 6197600"/>
              <a:gd name="connsiteX6" fmla="*/ 7082972 w 8752115"/>
              <a:gd name="connsiteY6" fmla="*/ 783771 h 6197600"/>
              <a:gd name="connsiteX7" fmla="*/ 7358743 w 8752115"/>
              <a:gd name="connsiteY7" fmla="*/ 1582057 h 6197600"/>
              <a:gd name="connsiteX8" fmla="*/ 7620000 w 8752115"/>
              <a:gd name="connsiteY8" fmla="*/ 2119086 h 6197600"/>
              <a:gd name="connsiteX9" fmla="*/ 7532915 w 8752115"/>
              <a:gd name="connsiteY9" fmla="*/ 2670628 h 6197600"/>
              <a:gd name="connsiteX10" fmla="*/ 7547429 w 8752115"/>
              <a:gd name="connsiteY10" fmla="*/ 3048000 h 6197600"/>
              <a:gd name="connsiteX11" fmla="*/ 7649029 w 8752115"/>
              <a:gd name="connsiteY11" fmla="*/ 3468914 h 6197600"/>
              <a:gd name="connsiteX12" fmla="*/ 7561943 w 8752115"/>
              <a:gd name="connsiteY12" fmla="*/ 3643086 h 6197600"/>
              <a:gd name="connsiteX13" fmla="*/ 7199086 w 8752115"/>
              <a:gd name="connsiteY13" fmla="*/ 3817257 h 6197600"/>
              <a:gd name="connsiteX14" fmla="*/ 7344229 w 8752115"/>
              <a:gd name="connsiteY14" fmla="*/ 4151086 h 6197600"/>
              <a:gd name="connsiteX15" fmla="*/ 7605486 w 8752115"/>
              <a:gd name="connsiteY15" fmla="*/ 4339771 h 6197600"/>
              <a:gd name="connsiteX16" fmla="*/ 7736115 w 8752115"/>
              <a:gd name="connsiteY16" fmla="*/ 4542971 h 6197600"/>
              <a:gd name="connsiteX17" fmla="*/ 8360229 w 8752115"/>
              <a:gd name="connsiteY17" fmla="*/ 4049486 h 6197600"/>
              <a:gd name="connsiteX18" fmla="*/ 8505372 w 8752115"/>
              <a:gd name="connsiteY18" fmla="*/ 4020457 h 6197600"/>
              <a:gd name="connsiteX19" fmla="*/ 8287657 w 8752115"/>
              <a:gd name="connsiteY19" fmla="*/ 4296228 h 6197600"/>
              <a:gd name="connsiteX20" fmla="*/ 8345715 w 8752115"/>
              <a:gd name="connsiteY20" fmla="*/ 4484914 h 6197600"/>
              <a:gd name="connsiteX21" fmla="*/ 8490857 w 8752115"/>
              <a:gd name="connsiteY21" fmla="*/ 4426857 h 6197600"/>
              <a:gd name="connsiteX22" fmla="*/ 8752115 w 8752115"/>
              <a:gd name="connsiteY22" fmla="*/ 4731657 h 6197600"/>
              <a:gd name="connsiteX23" fmla="*/ 8229600 w 8752115"/>
              <a:gd name="connsiteY23" fmla="*/ 5007428 h 6197600"/>
              <a:gd name="connsiteX24" fmla="*/ 7823200 w 8752115"/>
              <a:gd name="connsiteY24" fmla="*/ 5080000 h 6197600"/>
              <a:gd name="connsiteX25" fmla="*/ 7489372 w 8752115"/>
              <a:gd name="connsiteY25" fmla="*/ 5123543 h 6197600"/>
              <a:gd name="connsiteX26" fmla="*/ 7242629 w 8752115"/>
              <a:gd name="connsiteY26" fmla="*/ 4992914 h 6197600"/>
              <a:gd name="connsiteX27" fmla="*/ 6879772 w 8752115"/>
              <a:gd name="connsiteY27" fmla="*/ 5254171 h 6197600"/>
              <a:gd name="connsiteX28" fmla="*/ 6662057 w 8752115"/>
              <a:gd name="connsiteY28" fmla="*/ 5268686 h 6197600"/>
              <a:gd name="connsiteX29" fmla="*/ 6342743 w 8752115"/>
              <a:gd name="connsiteY29" fmla="*/ 5021943 h 6197600"/>
              <a:gd name="connsiteX30" fmla="*/ 6081486 w 8752115"/>
              <a:gd name="connsiteY30" fmla="*/ 5283200 h 6197600"/>
              <a:gd name="connsiteX31" fmla="*/ 5892800 w 8752115"/>
              <a:gd name="connsiteY31" fmla="*/ 5617028 h 6197600"/>
              <a:gd name="connsiteX32" fmla="*/ 5413829 w 8752115"/>
              <a:gd name="connsiteY32" fmla="*/ 5994400 h 6197600"/>
              <a:gd name="connsiteX33" fmla="*/ 5254172 w 8752115"/>
              <a:gd name="connsiteY33" fmla="*/ 6037943 h 6197600"/>
              <a:gd name="connsiteX34" fmla="*/ 4934857 w 8752115"/>
              <a:gd name="connsiteY34" fmla="*/ 5558971 h 6197600"/>
              <a:gd name="connsiteX35" fmla="*/ 3817257 w 8752115"/>
              <a:gd name="connsiteY35" fmla="*/ 6037943 h 6197600"/>
              <a:gd name="connsiteX36" fmla="*/ 3294743 w 8752115"/>
              <a:gd name="connsiteY36" fmla="*/ 6110514 h 6197600"/>
              <a:gd name="connsiteX37" fmla="*/ 3062515 w 8752115"/>
              <a:gd name="connsiteY37" fmla="*/ 6197600 h 6197600"/>
              <a:gd name="connsiteX38" fmla="*/ 2975429 w 8752115"/>
              <a:gd name="connsiteY38" fmla="*/ 6139543 h 6197600"/>
              <a:gd name="connsiteX39" fmla="*/ 3628572 w 8752115"/>
              <a:gd name="connsiteY39" fmla="*/ 5834743 h 6197600"/>
              <a:gd name="connsiteX40" fmla="*/ 4238172 w 8752115"/>
              <a:gd name="connsiteY40" fmla="*/ 5457371 h 6197600"/>
              <a:gd name="connsiteX41" fmla="*/ 4397829 w 8752115"/>
              <a:gd name="connsiteY41" fmla="*/ 5138057 h 6197600"/>
              <a:gd name="connsiteX42" fmla="*/ 4281715 w 8752115"/>
              <a:gd name="connsiteY42" fmla="*/ 4934857 h 6197600"/>
              <a:gd name="connsiteX43" fmla="*/ 3846286 w 8752115"/>
              <a:gd name="connsiteY43" fmla="*/ 4804228 h 6197600"/>
              <a:gd name="connsiteX44" fmla="*/ 3570515 w 8752115"/>
              <a:gd name="connsiteY44" fmla="*/ 4789714 h 6197600"/>
              <a:gd name="connsiteX45" fmla="*/ 3425372 w 8752115"/>
              <a:gd name="connsiteY45" fmla="*/ 4673600 h 6197600"/>
              <a:gd name="connsiteX46" fmla="*/ 3222172 w 8752115"/>
              <a:gd name="connsiteY46" fmla="*/ 4731657 h 6197600"/>
              <a:gd name="connsiteX47" fmla="*/ 2656115 w 8752115"/>
              <a:gd name="connsiteY47" fmla="*/ 4731657 h 6197600"/>
              <a:gd name="connsiteX48" fmla="*/ 2278743 w 8752115"/>
              <a:gd name="connsiteY48" fmla="*/ 4833257 h 6197600"/>
              <a:gd name="connsiteX49" fmla="*/ 1959429 w 8752115"/>
              <a:gd name="connsiteY49" fmla="*/ 4876800 h 6197600"/>
              <a:gd name="connsiteX50" fmla="*/ 1669143 w 8752115"/>
              <a:gd name="connsiteY50" fmla="*/ 4818743 h 6197600"/>
              <a:gd name="connsiteX51" fmla="*/ 1582057 w 8752115"/>
              <a:gd name="connsiteY51" fmla="*/ 4746171 h 6197600"/>
              <a:gd name="connsiteX52" fmla="*/ 1465943 w 8752115"/>
              <a:gd name="connsiteY52" fmla="*/ 4833257 h 6197600"/>
              <a:gd name="connsiteX53" fmla="*/ 1019774 w 8752115"/>
              <a:gd name="connsiteY53" fmla="*/ 4697113 h 6197600"/>
              <a:gd name="connsiteX54" fmla="*/ 643854 w 8752115"/>
              <a:gd name="connsiteY54" fmla="*/ 4755170 h 6197600"/>
              <a:gd name="connsiteX55" fmla="*/ 497260 w 8752115"/>
              <a:gd name="connsiteY55" fmla="*/ 4731367 h 6197600"/>
              <a:gd name="connsiteX56" fmla="*/ 253710 w 8752115"/>
              <a:gd name="connsiteY56" fmla="*/ 4668665 h 6197600"/>
              <a:gd name="connsiteX57" fmla="*/ 164883 w 8752115"/>
              <a:gd name="connsiteY57" fmla="*/ 4557776 h 6197600"/>
              <a:gd name="connsiteX58" fmla="*/ 120469 w 8752115"/>
              <a:gd name="connsiteY58" fmla="*/ 4435566 h 6197600"/>
              <a:gd name="connsiteX59" fmla="*/ 0 w 8752115"/>
              <a:gd name="connsiteY59" fmla="*/ 4368800 h 6197600"/>
              <a:gd name="connsiteX60" fmla="*/ 101600 w 8752115"/>
              <a:gd name="connsiteY60" fmla="*/ 4223657 h 6197600"/>
              <a:gd name="connsiteX0" fmla="*/ 5685246 w 8660675"/>
              <a:gd name="connsiteY0" fmla="*/ 551543 h 6197600"/>
              <a:gd name="connsiteX1" fmla="*/ 6469017 w 8660675"/>
              <a:gd name="connsiteY1" fmla="*/ 595086 h 6197600"/>
              <a:gd name="connsiteX2" fmla="*/ 6527075 w 8660675"/>
              <a:gd name="connsiteY2" fmla="*/ 304800 h 6197600"/>
              <a:gd name="connsiteX3" fmla="*/ 6483532 w 8660675"/>
              <a:gd name="connsiteY3" fmla="*/ 0 h 6197600"/>
              <a:gd name="connsiteX4" fmla="*/ 6846389 w 8660675"/>
              <a:gd name="connsiteY4" fmla="*/ 130628 h 6197600"/>
              <a:gd name="connsiteX5" fmla="*/ 6904446 w 8660675"/>
              <a:gd name="connsiteY5" fmla="*/ 435428 h 6197600"/>
              <a:gd name="connsiteX6" fmla="*/ 6991532 w 8660675"/>
              <a:gd name="connsiteY6" fmla="*/ 783771 h 6197600"/>
              <a:gd name="connsiteX7" fmla="*/ 7267303 w 8660675"/>
              <a:gd name="connsiteY7" fmla="*/ 1582057 h 6197600"/>
              <a:gd name="connsiteX8" fmla="*/ 7528560 w 8660675"/>
              <a:gd name="connsiteY8" fmla="*/ 2119086 h 6197600"/>
              <a:gd name="connsiteX9" fmla="*/ 7441475 w 8660675"/>
              <a:gd name="connsiteY9" fmla="*/ 2670628 h 6197600"/>
              <a:gd name="connsiteX10" fmla="*/ 7455989 w 8660675"/>
              <a:gd name="connsiteY10" fmla="*/ 3048000 h 6197600"/>
              <a:gd name="connsiteX11" fmla="*/ 7557589 w 8660675"/>
              <a:gd name="connsiteY11" fmla="*/ 3468914 h 6197600"/>
              <a:gd name="connsiteX12" fmla="*/ 7470503 w 8660675"/>
              <a:gd name="connsiteY12" fmla="*/ 3643086 h 6197600"/>
              <a:gd name="connsiteX13" fmla="*/ 7107646 w 8660675"/>
              <a:gd name="connsiteY13" fmla="*/ 3817257 h 6197600"/>
              <a:gd name="connsiteX14" fmla="*/ 7252789 w 8660675"/>
              <a:gd name="connsiteY14" fmla="*/ 4151086 h 6197600"/>
              <a:gd name="connsiteX15" fmla="*/ 7514046 w 8660675"/>
              <a:gd name="connsiteY15" fmla="*/ 4339771 h 6197600"/>
              <a:gd name="connsiteX16" fmla="*/ 7644675 w 8660675"/>
              <a:gd name="connsiteY16" fmla="*/ 4542971 h 6197600"/>
              <a:gd name="connsiteX17" fmla="*/ 8268789 w 8660675"/>
              <a:gd name="connsiteY17" fmla="*/ 4049486 h 6197600"/>
              <a:gd name="connsiteX18" fmla="*/ 8413932 w 8660675"/>
              <a:gd name="connsiteY18" fmla="*/ 4020457 h 6197600"/>
              <a:gd name="connsiteX19" fmla="*/ 8196217 w 8660675"/>
              <a:gd name="connsiteY19" fmla="*/ 4296228 h 6197600"/>
              <a:gd name="connsiteX20" fmla="*/ 8254275 w 8660675"/>
              <a:gd name="connsiteY20" fmla="*/ 4484914 h 6197600"/>
              <a:gd name="connsiteX21" fmla="*/ 8399417 w 8660675"/>
              <a:gd name="connsiteY21" fmla="*/ 4426857 h 6197600"/>
              <a:gd name="connsiteX22" fmla="*/ 8660675 w 8660675"/>
              <a:gd name="connsiteY22" fmla="*/ 4731657 h 6197600"/>
              <a:gd name="connsiteX23" fmla="*/ 8138160 w 8660675"/>
              <a:gd name="connsiteY23" fmla="*/ 5007428 h 6197600"/>
              <a:gd name="connsiteX24" fmla="*/ 7731760 w 8660675"/>
              <a:gd name="connsiteY24" fmla="*/ 5080000 h 6197600"/>
              <a:gd name="connsiteX25" fmla="*/ 7397932 w 8660675"/>
              <a:gd name="connsiteY25" fmla="*/ 5123543 h 6197600"/>
              <a:gd name="connsiteX26" fmla="*/ 7151189 w 8660675"/>
              <a:gd name="connsiteY26" fmla="*/ 4992914 h 6197600"/>
              <a:gd name="connsiteX27" fmla="*/ 6788332 w 8660675"/>
              <a:gd name="connsiteY27" fmla="*/ 5254171 h 6197600"/>
              <a:gd name="connsiteX28" fmla="*/ 6570617 w 8660675"/>
              <a:gd name="connsiteY28" fmla="*/ 5268686 h 6197600"/>
              <a:gd name="connsiteX29" fmla="*/ 6251303 w 8660675"/>
              <a:gd name="connsiteY29" fmla="*/ 5021943 h 6197600"/>
              <a:gd name="connsiteX30" fmla="*/ 5990046 w 8660675"/>
              <a:gd name="connsiteY30" fmla="*/ 5283200 h 6197600"/>
              <a:gd name="connsiteX31" fmla="*/ 5801360 w 8660675"/>
              <a:gd name="connsiteY31" fmla="*/ 5617028 h 6197600"/>
              <a:gd name="connsiteX32" fmla="*/ 5322389 w 8660675"/>
              <a:gd name="connsiteY32" fmla="*/ 5994400 h 6197600"/>
              <a:gd name="connsiteX33" fmla="*/ 5162732 w 8660675"/>
              <a:gd name="connsiteY33" fmla="*/ 6037943 h 6197600"/>
              <a:gd name="connsiteX34" fmla="*/ 4843417 w 8660675"/>
              <a:gd name="connsiteY34" fmla="*/ 5558971 h 6197600"/>
              <a:gd name="connsiteX35" fmla="*/ 3725817 w 8660675"/>
              <a:gd name="connsiteY35" fmla="*/ 6037943 h 6197600"/>
              <a:gd name="connsiteX36" fmla="*/ 3203303 w 8660675"/>
              <a:gd name="connsiteY36" fmla="*/ 6110514 h 6197600"/>
              <a:gd name="connsiteX37" fmla="*/ 2971075 w 8660675"/>
              <a:gd name="connsiteY37" fmla="*/ 6197600 h 6197600"/>
              <a:gd name="connsiteX38" fmla="*/ 2883989 w 8660675"/>
              <a:gd name="connsiteY38" fmla="*/ 6139543 h 6197600"/>
              <a:gd name="connsiteX39" fmla="*/ 3537132 w 8660675"/>
              <a:gd name="connsiteY39" fmla="*/ 5834743 h 6197600"/>
              <a:gd name="connsiteX40" fmla="*/ 4146732 w 8660675"/>
              <a:gd name="connsiteY40" fmla="*/ 5457371 h 6197600"/>
              <a:gd name="connsiteX41" fmla="*/ 4306389 w 8660675"/>
              <a:gd name="connsiteY41" fmla="*/ 5138057 h 6197600"/>
              <a:gd name="connsiteX42" fmla="*/ 4190275 w 8660675"/>
              <a:gd name="connsiteY42" fmla="*/ 4934857 h 6197600"/>
              <a:gd name="connsiteX43" fmla="*/ 3754846 w 8660675"/>
              <a:gd name="connsiteY43" fmla="*/ 4804228 h 6197600"/>
              <a:gd name="connsiteX44" fmla="*/ 3479075 w 8660675"/>
              <a:gd name="connsiteY44" fmla="*/ 4789714 h 6197600"/>
              <a:gd name="connsiteX45" fmla="*/ 3333932 w 8660675"/>
              <a:gd name="connsiteY45" fmla="*/ 4673600 h 6197600"/>
              <a:gd name="connsiteX46" fmla="*/ 3130732 w 8660675"/>
              <a:gd name="connsiteY46" fmla="*/ 4731657 h 6197600"/>
              <a:gd name="connsiteX47" fmla="*/ 2564675 w 8660675"/>
              <a:gd name="connsiteY47" fmla="*/ 4731657 h 6197600"/>
              <a:gd name="connsiteX48" fmla="*/ 2187303 w 8660675"/>
              <a:gd name="connsiteY48" fmla="*/ 4833257 h 6197600"/>
              <a:gd name="connsiteX49" fmla="*/ 1867989 w 8660675"/>
              <a:gd name="connsiteY49" fmla="*/ 4876800 h 6197600"/>
              <a:gd name="connsiteX50" fmla="*/ 1577703 w 8660675"/>
              <a:gd name="connsiteY50" fmla="*/ 4818743 h 6197600"/>
              <a:gd name="connsiteX51" fmla="*/ 1490617 w 8660675"/>
              <a:gd name="connsiteY51" fmla="*/ 4746171 h 6197600"/>
              <a:gd name="connsiteX52" fmla="*/ 1374503 w 8660675"/>
              <a:gd name="connsiteY52" fmla="*/ 4833257 h 6197600"/>
              <a:gd name="connsiteX53" fmla="*/ 928334 w 8660675"/>
              <a:gd name="connsiteY53" fmla="*/ 4697113 h 6197600"/>
              <a:gd name="connsiteX54" fmla="*/ 552414 w 8660675"/>
              <a:gd name="connsiteY54" fmla="*/ 4755170 h 6197600"/>
              <a:gd name="connsiteX55" fmla="*/ 405820 w 8660675"/>
              <a:gd name="connsiteY55" fmla="*/ 4731367 h 6197600"/>
              <a:gd name="connsiteX56" fmla="*/ 162270 w 8660675"/>
              <a:gd name="connsiteY56" fmla="*/ 4668665 h 6197600"/>
              <a:gd name="connsiteX57" fmla="*/ 73443 w 8660675"/>
              <a:gd name="connsiteY57" fmla="*/ 4557776 h 6197600"/>
              <a:gd name="connsiteX58" fmla="*/ 29029 w 8660675"/>
              <a:gd name="connsiteY58" fmla="*/ 4435566 h 6197600"/>
              <a:gd name="connsiteX59" fmla="*/ 0 w 8660675"/>
              <a:gd name="connsiteY59" fmla="*/ 4356608 h 6197600"/>
              <a:gd name="connsiteX60" fmla="*/ 10160 w 8660675"/>
              <a:gd name="connsiteY60" fmla="*/ 4223657 h 6197600"/>
              <a:gd name="connsiteX0" fmla="*/ 5685246 w 8660675"/>
              <a:gd name="connsiteY0" fmla="*/ 551543 h 6197600"/>
              <a:gd name="connsiteX1" fmla="*/ 6469017 w 8660675"/>
              <a:gd name="connsiteY1" fmla="*/ 595086 h 6197600"/>
              <a:gd name="connsiteX2" fmla="*/ 6527075 w 8660675"/>
              <a:gd name="connsiteY2" fmla="*/ 304800 h 6197600"/>
              <a:gd name="connsiteX3" fmla="*/ 6483532 w 8660675"/>
              <a:gd name="connsiteY3" fmla="*/ 0 h 6197600"/>
              <a:gd name="connsiteX4" fmla="*/ 6846389 w 8660675"/>
              <a:gd name="connsiteY4" fmla="*/ 130628 h 6197600"/>
              <a:gd name="connsiteX5" fmla="*/ 6904446 w 8660675"/>
              <a:gd name="connsiteY5" fmla="*/ 435428 h 6197600"/>
              <a:gd name="connsiteX6" fmla="*/ 6991532 w 8660675"/>
              <a:gd name="connsiteY6" fmla="*/ 783771 h 6197600"/>
              <a:gd name="connsiteX7" fmla="*/ 7267303 w 8660675"/>
              <a:gd name="connsiteY7" fmla="*/ 1582057 h 6197600"/>
              <a:gd name="connsiteX8" fmla="*/ 7528560 w 8660675"/>
              <a:gd name="connsiteY8" fmla="*/ 2119086 h 6197600"/>
              <a:gd name="connsiteX9" fmla="*/ 7441475 w 8660675"/>
              <a:gd name="connsiteY9" fmla="*/ 2670628 h 6197600"/>
              <a:gd name="connsiteX10" fmla="*/ 7455989 w 8660675"/>
              <a:gd name="connsiteY10" fmla="*/ 3048000 h 6197600"/>
              <a:gd name="connsiteX11" fmla="*/ 7557589 w 8660675"/>
              <a:gd name="connsiteY11" fmla="*/ 3468914 h 6197600"/>
              <a:gd name="connsiteX12" fmla="*/ 7470503 w 8660675"/>
              <a:gd name="connsiteY12" fmla="*/ 3643086 h 6197600"/>
              <a:gd name="connsiteX13" fmla="*/ 7107646 w 8660675"/>
              <a:gd name="connsiteY13" fmla="*/ 3817257 h 6197600"/>
              <a:gd name="connsiteX14" fmla="*/ 7252789 w 8660675"/>
              <a:gd name="connsiteY14" fmla="*/ 4151086 h 6197600"/>
              <a:gd name="connsiteX15" fmla="*/ 7514046 w 8660675"/>
              <a:gd name="connsiteY15" fmla="*/ 4339771 h 6197600"/>
              <a:gd name="connsiteX16" fmla="*/ 7644675 w 8660675"/>
              <a:gd name="connsiteY16" fmla="*/ 4542971 h 6197600"/>
              <a:gd name="connsiteX17" fmla="*/ 8268789 w 8660675"/>
              <a:gd name="connsiteY17" fmla="*/ 4049486 h 6197600"/>
              <a:gd name="connsiteX18" fmla="*/ 8413932 w 8660675"/>
              <a:gd name="connsiteY18" fmla="*/ 4020457 h 6197600"/>
              <a:gd name="connsiteX19" fmla="*/ 8196217 w 8660675"/>
              <a:gd name="connsiteY19" fmla="*/ 4296228 h 6197600"/>
              <a:gd name="connsiteX20" fmla="*/ 8254275 w 8660675"/>
              <a:gd name="connsiteY20" fmla="*/ 4484914 h 6197600"/>
              <a:gd name="connsiteX21" fmla="*/ 8399417 w 8660675"/>
              <a:gd name="connsiteY21" fmla="*/ 4426857 h 6197600"/>
              <a:gd name="connsiteX22" fmla="*/ 8660675 w 8660675"/>
              <a:gd name="connsiteY22" fmla="*/ 4731657 h 6197600"/>
              <a:gd name="connsiteX23" fmla="*/ 8138160 w 8660675"/>
              <a:gd name="connsiteY23" fmla="*/ 5007428 h 6197600"/>
              <a:gd name="connsiteX24" fmla="*/ 7731760 w 8660675"/>
              <a:gd name="connsiteY24" fmla="*/ 5080000 h 6197600"/>
              <a:gd name="connsiteX25" fmla="*/ 7397932 w 8660675"/>
              <a:gd name="connsiteY25" fmla="*/ 5123543 h 6197600"/>
              <a:gd name="connsiteX26" fmla="*/ 7151189 w 8660675"/>
              <a:gd name="connsiteY26" fmla="*/ 4992914 h 6197600"/>
              <a:gd name="connsiteX27" fmla="*/ 6788332 w 8660675"/>
              <a:gd name="connsiteY27" fmla="*/ 5254171 h 6197600"/>
              <a:gd name="connsiteX28" fmla="*/ 6570617 w 8660675"/>
              <a:gd name="connsiteY28" fmla="*/ 5268686 h 6197600"/>
              <a:gd name="connsiteX29" fmla="*/ 6251303 w 8660675"/>
              <a:gd name="connsiteY29" fmla="*/ 5021943 h 6197600"/>
              <a:gd name="connsiteX30" fmla="*/ 5990046 w 8660675"/>
              <a:gd name="connsiteY30" fmla="*/ 5283200 h 6197600"/>
              <a:gd name="connsiteX31" fmla="*/ 5801360 w 8660675"/>
              <a:gd name="connsiteY31" fmla="*/ 5617028 h 6197600"/>
              <a:gd name="connsiteX32" fmla="*/ 5322389 w 8660675"/>
              <a:gd name="connsiteY32" fmla="*/ 5994400 h 6197600"/>
              <a:gd name="connsiteX33" fmla="*/ 5162732 w 8660675"/>
              <a:gd name="connsiteY33" fmla="*/ 6037943 h 6197600"/>
              <a:gd name="connsiteX34" fmla="*/ 4843417 w 8660675"/>
              <a:gd name="connsiteY34" fmla="*/ 5558971 h 6197600"/>
              <a:gd name="connsiteX35" fmla="*/ 3725817 w 8660675"/>
              <a:gd name="connsiteY35" fmla="*/ 6037943 h 6197600"/>
              <a:gd name="connsiteX36" fmla="*/ 3203303 w 8660675"/>
              <a:gd name="connsiteY36" fmla="*/ 6110514 h 6197600"/>
              <a:gd name="connsiteX37" fmla="*/ 2971075 w 8660675"/>
              <a:gd name="connsiteY37" fmla="*/ 6197600 h 6197600"/>
              <a:gd name="connsiteX38" fmla="*/ 2883989 w 8660675"/>
              <a:gd name="connsiteY38" fmla="*/ 6139543 h 6197600"/>
              <a:gd name="connsiteX39" fmla="*/ 3537132 w 8660675"/>
              <a:gd name="connsiteY39" fmla="*/ 5834743 h 6197600"/>
              <a:gd name="connsiteX40" fmla="*/ 4146732 w 8660675"/>
              <a:gd name="connsiteY40" fmla="*/ 5457371 h 6197600"/>
              <a:gd name="connsiteX41" fmla="*/ 4306389 w 8660675"/>
              <a:gd name="connsiteY41" fmla="*/ 5138057 h 6197600"/>
              <a:gd name="connsiteX42" fmla="*/ 4190275 w 8660675"/>
              <a:gd name="connsiteY42" fmla="*/ 4934857 h 6197600"/>
              <a:gd name="connsiteX43" fmla="*/ 3754846 w 8660675"/>
              <a:gd name="connsiteY43" fmla="*/ 4804228 h 6197600"/>
              <a:gd name="connsiteX44" fmla="*/ 3479075 w 8660675"/>
              <a:gd name="connsiteY44" fmla="*/ 4789714 h 6197600"/>
              <a:gd name="connsiteX45" fmla="*/ 3333932 w 8660675"/>
              <a:gd name="connsiteY45" fmla="*/ 4673600 h 6197600"/>
              <a:gd name="connsiteX46" fmla="*/ 3130732 w 8660675"/>
              <a:gd name="connsiteY46" fmla="*/ 4731657 h 6197600"/>
              <a:gd name="connsiteX47" fmla="*/ 2564675 w 8660675"/>
              <a:gd name="connsiteY47" fmla="*/ 4731657 h 6197600"/>
              <a:gd name="connsiteX48" fmla="*/ 2187303 w 8660675"/>
              <a:gd name="connsiteY48" fmla="*/ 4833257 h 6197600"/>
              <a:gd name="connsiteX49" fmla="*/ 1867989 w 8660675"/>
              <a:gd name="connsiteY49" fmla="*/ 4876800 h 6197600"/>
              <a:gd name="connsiteX50" fmla="*/ 1577703 w 8660675"/>
              <a:gd name="connsiteY50" fmla="*/ 4818743 h 6197600"/>
              <a:gd name="connsiteX51" fmla="*/ 1490617 w 8660675"/>
              <a:gd name="connsiteY51" fmla="*/ 4746171 h 6197600"/>
              <a:gd name="connsiteX52" fmla="*/ 1228199 w 8660675"/>
              <a:gd name="connsiteY52" fmla="*/ 4686953 h 6197600"/>
              <a:gd name="connsiteX53" fmla="*/ 928334 w 8660675"/>
              <a:gd name="connsiteY53" fmla="*/ 4697113 h 6197600"/>
              <a:gd name="connsiteX54" fmla="*/ 552414 w 8660675"/>
              <a:gd name="connsiteY54" fmla="*/ 4755170 h 6197600"/>
              <a:gd name="connsiteX55" fmla="*/ 405820 w 8660675"/>
              <a:gd name="connsiteY55" fmla="*/ 4731367 h 6197600"/>
              <a:gd name="connsiteX56" fmla="*/ 162270 w 8660675"/>
              <a:gd name="connsiteY56" fmla="*/ 4668665 h 6197600"/>
              <a:gd name="connsiteX57" fmla="*/ 73443 w 8660675"/>
              <a:gd name="connsiteY57" fmla="*/ 4557776 h 6197600"/>
              <a:gd name="connsiteX58" fmla="*/ 29029 w 8660675"/>
              <a:gd name="connsiteY58" fmla="*/ 4435566 h 6197600"/>
              <a:gd name="connsiteX59" fmla="*/ 0 w 8660675"/>
              <a:gd name="connsiteY59" fmla="*/ 4356608 h 6197600"/>
              <a:gd name="connsiteX60" fmla="*/ 10160 w 8660675"/>
              <a:gd name="connsiteY60" fmla="*/ 4223657 h 61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660675" h="6197600">
                <a:moveTo>
                  <a:pt x="5685246" y="551543"/>
                </a:moveTo>
                <a:lnTo>
                  <a:pt x="6469017" y="595086"/>
                </a:lnTo>
                <a:lnTo>
                  <a:pt x="6527075" y="304800"/>
                </a:lnTo>
                <a:lnTo>
                  <a:pt x="6483532" y="0"/>
                </a:lnTo>
                <a:lnTo>
                  <a:pt x="6846389" y="130628"/>
                </a:lnTo>
                <a:lnTo>
                  <a:pt x="6904446" y="435428"/>
                </a:lnTo>
                <a:lnTo>
                  <a:pt x="6991532" y="783771"/>
                </a:lnTo>
                <a:lnTo>
                  <a:pt x="7267303" y="1582057"/>
                </a:lnTo>
                <a:lnTo>
                  <a:pt x="7528560" y="2119086"/>
                </a:lnTo>
                <a:lnTo>
                  <a:pt x="7441475" y="2670628"/>
                </a:lnTo>
                <a:lnTo>
                  <a:pt x="7455989" y="3048000"/>
                </a:lnTo>
                <a:lnTo>
                  <a:pt x="7557589" y="3468914"/>
                </a:lnTo>
                <a:lnTo>
                  <a:pt x="7470503" y="3643086"/>
                </a:lnTo>
                <a:lnTo>
                  <a:pt x="7107646" y="3817257"/>
                </a:lnTo>
                <a:lnTo>
                  <a:pt x="7252789" y="4151086"/>
                </a:lnTo>
                <a:lnTo>
                  <a:pt x="7514046" y="4339771"/>
                </a:lnTo>
                <a:lnTo>
                  <a:pt x="7644675" y="4542971"/>
                </a:lnTo>
                <a:lnTo>
                  <a:pt x="8268789" y="4049486"/>
                </a:lnTo>
                <a:lnTo>
                  <a:pt x="8413932" y="4020457"/>
                </a:lnTo>
                <a:lnTo>
                  <a:pt x="8196217" y="4296228"/>
                </a:lnTo>
                <a:lnTo>
                  <a:pt x="8254275" y="4484914"/>
                </a:lnTo>
                <a:lnTo>
                  <a:pt x="8399417" y="4426857"/>
                </a:lnTo>
                <a:lnTo>
                  <a:pt x="8660675" y="4731657"/>
                </a:lnTo>
                <a:lnTo>
                  <a:pt x="8138160" y="5007428"/>
                </a:lnTo>
                <a:lnTo>
                  <a:pt x="7731760" y="5080000"/>
                </a:lnTo>
                <a:lnTo>
                  <a:pt x="7397932" y="5123543"/>
                </a:lnTo>
                <a:lnTo>
                  <a:pt x="7151189" y="4992914"/>
                </a:lnTo>
                <a:lnTo>
                  <a:pt x="6788332" y="5254171"/>
                </a:lnTo>
                <a:lnTo>
                  <a:pt x="6570617" y="5268686"/>
                </a:lnTo>
                <a:lnTo>
                  <a:pt x="6251303" y="5021943"/>
                </a:lnTo>
                <a:lnTo>
                  <a:pt x="5990046" y="5283200"/>
                </a:lnTo>
                <a:lnTo>
                  <a:pt x="5801360" y="5617028"/>
                </a:lnTo>
                <a:lnTo>
                  <a:pt x="5322389" y="5994400"/>
                </a:lnTo>
                <a:lnTo>
                  <a:pt x="5162732" y="6037943"/>
                </a:lnTo>
                <a:lnTo>
                  <a:pt x="4843417" y="5558971"/>
                </a:lnTo>
                <a:lnTo>
                  <a:pt x="3725817" y="6037943"/>
                </a:lnTo>
                <a:lnTo>
                  <a:pt x="3203303" y="6110514"/>
                </a:lnTo>
                <a:lnTo>
                  <a:pt x="2971075" y="6197600"/>
                </a:lnTo>
                <a:lnTo>
                  <a:pt x="2883989" y="6139543"/>
                </a:lnTo>
                <a:lnTo>
                  <a:pt x="3537132" y="5834743"/>
                </a:lnTo>
                <a:lnTo>
                  <a:pt x="4146732" y="5457371"/>
                </a:lnTo>
                <a:lnTo>
                  <a:pt x="4306389" y="5138057"/>
                </a:lnTo>
                <a:lnTo>
                  <a:pt x="4190275" y="4934857"/>
                </a:lnTo>
                <a:lnTo>
                  <a:pt x="3754846" y="4804228"/>
                </a:lnTo>
                <a:lnTo>
                  <a:pt x="3479075" y="4789714"/>
                </a:lnTo>
                <a:lnTo>
                  <a:pt x="3333932" y="4673600"/>
                </a:lnTo>
                <a:lnTo>
                  <a:pt x="3130732" y="4731657"/>
                </a:lnTo>
                <a:lnTo>
                  <a:pt x="2564675" y="4731657"/>
                </a:lnTo>
                <a:lnTo>
                  <a:pt x="2187303" y="4833257"/>
                </a:lnTo>
                <a:lnTo>
                  <a:pt x="1867989" y="4876800"/>
                </a:lnTo>
                <a:lnTo>
                  <a:pt x="1577703" y="4818743"/>
                </a:lnTo>
                <a:lnTo>
                  <a:pt x="1490617" y="4746171"/>
                </a:lnTo>
                <a:lnTo>
                  <a:pt x="1228199" y="4686953"/>
                </a:lnTo>
                <a:lnTo>
                  <a:pt x="928334" y="4697113"/>
                </a:lnTo>
                <a:lnTo>
                  <a:pt x="552414" y="4755170"/>
                </a:lnTo>
                <a:lnTo>
                  <a:pt x="405820" y="4731367"/>
                </a:lnTo>
                <a:lnTo>
                  <a:pt x="162270" y="4668665"/>
                </a:lnTo>
                <a:lnTo>
                  <a:pt x="73443" y="4557776"/>
                </a:lnTo>
                <a:lnTo>
                  <a:pt x="29029" y="4435566"/>
                </a:lnTo>
                <a:lnTo>
                  <a:pt x="0" y="4356608"/>
                </a:lnTo>
                <a:lnTo>
                  <a:pt x="10160" y="4223657"/>
                </a:lnTo>
              </a:path>
            </a:pathLst>
          </a:custGeom>
          <a:ln w="762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10" name="Straight Arrow Connector 9"/>
          <p:cNvCxnSpPr/>
          <p:nvPr/>
        </p:nvCxnSpPr>
        <p:spPr>
          <a:xfrm flipV="1">
            <a:off x="2002973" y="5370286"/>
            <a:ext cx="145143" cy="296875"/>
          </a:xfrm>
          <a:prstGeom prst="straightConnector1">
            <a:avLst/>
          </a:prstGeom>
          <a:ln w="31750">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1248233" y="5456706"/>
            <a:ext cx="14512" cy="333160"/>
          </a:xfrm>
          <a:prstGeom prst="straightConnector1">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48345" y="5895539"/>
            <a:ext cx="2162630" cy="646331"/>
          </a:xfrm>
          <a:prstGeom prst="rect">
            <a:avLst/>
          </a:prstGeom>
          <a:solidFill>
            <a:srgbClr val="FFFFCC"/>
          </a:solidFill>
        </p:spPr>
        <p:txBody>
          <a:bodyPr wrap="square" rtlCol="0">
            <a:spAutoFit/>
          </a:bodyPr>
          <a:lstStyle/>
          <a:p>
            <a:pPr algn="ctr"/>
            <a:r>
              <a:rPr lang="en-US" dirty="0"/>
              <a:t>Our own trail along road</a:t>
            </a:r>
          </a:p>
        </p:txBody>
      </p:sp>
      <p:sp>
        <p:nvSpPr>
          <p:cNvPr id="16" name="Oval 15"/>
          <p:cNvSpPr/>
          <p:nvPr/>
        </p:nvSpPr>
        <p:spPr>
          <a:xfrm>
            <a:off x="367995" y="4348273"/>
            <a:ext cx="177554" cy="177553"/>
          </a:xfrm>
          <a:prstGeom prst="ellipse">
            <a:avLst/>
          </a:prstGeom>
          <a:solidFill>
            <a:srgbClr val="008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t>
            </a:r>
          </a:p>
        </p:txBody>
      </p:sp>
      <p:sp>
        <p:nvSpPr>
          <p:cNvPr id="17" name="Oval 16"/>
          <p:cNvSpPr/>
          <p:nvPr/>
        </p:nvSpPr>
        <p:spPr>
          <a:xfrm>
            <a:off x="96521" y="4399148"/>
            <a:ext cx="177554" cy="177553"/>
          </a:xfrm>
          <a:prstGeom prst="ellipse">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a:t>
            </a:r>
          </a:p>
        </p:txBody>
      </p:sp>
    </p:spTree>
    <p:extLst>
      <p:ext uri="{BB962C8B-B14F-4D97-AF65-F5344CB8AC3E}">
        <p14:creationId xmlns:p14="http://schemas.microsoft.com/office/powerpoint/2010/main" val="175855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0531" y="-55231"/>
            <a:ext cx="7232072" cy="6968462"/>
          </a:xfrm>
          <a:prstGeom prst="rect">
            <a:avLst/>
          </a:prstGeom>
        </p:spPr>
      </p:pic>
      <p:sp>
        <p:nvSpPr>
          <p:cNvPr id="3" name="Freeform 2"/>
          <p:cNvSpPr/>
          <p:nvPr/>
        </p:nvSpPr>
        <p:spPr>
          <a:xfrm>
            <a:off x="2162629" y="566057"/>
            <a:ext cx="6574971" cy="4847772"/>
          </a:xfrm>
          <a:custGeom>
            <a:avLst/>
            <a:gdLst>
              <a:gd name="connsiteX0" fmla="*/ 116114 w 6574971"/>
              <a:gd name="connsiteY0" fmla="*/ 3193143 h 4847772"/>
              <a:gd name="connsiteX1" fmla="*/ 362857 w 6574971"/>
              <a:gd name="connsiteY1" fmla="*/ 2743200 h 4847772"/>
              <a:gd name="connsiteX2" fmla="*/ 667657 w 6574971"/>
              <a:gd name="connsiteY2" fmla="*/ 2423886 h 4847772"/>
              <a:gd name="connsiteX3" fmla="*/ 914400 w 6574971"/>
              <a:gd name="connsiteY3" fmla="*/ 2177143 h 4847772"/>
              <a:gd name="connsiteX4" fmla="*/ 972457 w 6574971"/>
              <a:gd name="connsiteY4" fmla="*/ 1843314 h 4847772"/>
              <a:gd name="connsiteX5" fmla="*/ 1132114 w 6574971"/>
              <a:gd name="connsiteY5" fmla="*/ 1640114 h 4847772"/>
              <a:gd name="connsiteX6" fmla="*/ 1494971 w 6574971"/>
              <a:gd name="connsiteY6" fmla="*/ 1480457 h 4847772"/>
              <a:gd name="connsiteX7" fmla="*/ 1625600 w 6574971"/>
              <a:gd name="connsiteY7" fmla="*/ 1407886 h 4847772"/>
              <a:gd name="connsiteX8" fmla="*/ 1756228 w 6574971"/>
              <a:gd name="connsiteY8" fmla="*/ 914400 h 4847772"/>
              <a:gd name="connsiteX9" fmla="*/ 1901371 w 6574971"/>
              <a:gd name="connsiteY9" fmla="*/ 725714 h 4847772"/>
              <a:gd name="connsiteX10" fmla="*/ 2351314 w 6574971"/>
              <a:gd name="connsiteY10" fmla="*/ 754743 h 4847772"/>
              <a:gd name="connsiteX11" fmla="*/ 2540000 w 6574971"/>
              <a:gd name="connsiteY11" fmla="*/ 740229 h 4847772"/>
              <a:gd name="connsiteX12" fmla="*/ 3120571 w 6574971"/>
              <a:gd name="connsiteY12" fmla="*/ 798286 h 4847772"/>
              <a:gd name="connsiteX13" fmla="*/ 3556000 w 6574971"/>
              <a:gd name="connsiteY13" fmla="*/ 537029 h 4847772"/>
              <a:gd name="connsiteX14" fmla="*/ 3918857 w 6574971"/>
              <a:gd name="connsiteY14" fmla="*/ 29029 h 4847772"/>
              <a:gd name="connsiteX15" fmla="*/ 4064000 w 6574971"/>
              <a:gd name="connsiteY15" fmla="*/ 0 h 4847772"/>
              <a:gd name="connsiteX16" fmla="*/ 4194628 w 6574971"/>
              <a:gd name="connsiteY16" fmla="*/ 420914 h 4847772"/>
              <a:gd name="connsiteX17" fmla="*/ 4267200 w 6574971"/>
              <a:gd name="connsiteY17" fmla="*/ 522514 h 4847772"/>
              <a:gd name="connsiteX18" fmla="*/ 4542971 w 6574971"/>
              <a:gd name="connsiteY18" fmla="*/ 391886 h 4847772"/>
              <a:gd name="connsiteX19" fmla="*/ 4833257 w 6574971"/>
              <a:gd name="connsiteY19" fmla="*/ 217714 h 4847772"/>
              <a:gd name="connsiteX20" fmla="*/ 5094514 w 6574971"/>
              <a:gd name="connsiteY20" fmla="*/ 188686 h 4847772"/>
              <a:gd name="connsiteX21" fmla="*/ 5254171 w 6574971"/>
              <a:gd name="connsiteY21" fmla="*/ 159657 h 4847772"/>
              <a:gd name="connsiteX22" fmla="*/ 5384800 w 6574971"/>
              <a:gd name="connsiteY22" fmla="*/ 304800 h 4847772"/>
              <a:gd name="connsiteX23" fmla="*/ 5529942 w 6574971"/>
              <a:gd name="connsiteY23" fmla="*/ 275772 h 4847772"/>
              <a:gd name="connsiteX24" fmla="*/ 5892800 w 6574971"/>
              <a:gd name="connsiteY24" fmla="*/ 174172 h 4847772"/>
              <a:gd name="connsiteX25" fmla="*/ 5936342 w 6574971"/>
              <a:gd name="connsiteY25" fmla="*/ 464457 h 4847772"/>
              <a:gd name="connsiteX26" fmla="*/ 5936342 w 6574971"/>
              <a:gd name="connsiteY26" fmla="*/ 653143 h 4847772"/>
              <a:gd name="connsiteX27" fmla="*/ 5733142 w 6574971"/>
              <a:gd name="connsiteY27" fmla="*/ 1262743 h 4847772"/>
              <a:gd name="connsiteX28" fmla="*/ 5733142 w 6574971"/>
              <a:gd name="connsiteY28" fmla="*/ 1407886 h 4847772"/>
              <a:gd name="connsiteX29" fmla="*/ 5268685 w 6574971"/>
              <a:gd name="connsiteY29" fmla="*/ 2032000 h 4847772"/>
              <a:gd name="connsiteX30" fmla="*/ 5384800 w 6574971"/>
              <a:gd name="connsiteY30" fmla="*/ 2641600 h 4847772"/>
              <a:gd name="connsiteX31" fmla="*/ 5413828 w 6574971"/>
              <a:gd name="connsiteY31" fmla="*/ 2743200 h 4847772"/>
              <a:gd name="connsiteX32" fmla="*/ 5747657 w 6574971"/>
              <a:gd name="connsiteY32" fmla="*/ 2757714 h 4847772"/>
              <a:gd name="connsiteX33" fmla="*/ 5979885 w 6574971"/>
              <a:gd name="connsiteY33" fmla="*/ 2714172 h 4847772"/>
              <a:gd name="connsiteX34" fmla="*/ 6284685 w 6574971"/>
              <a:gd name="connsiteY34" fmla="*/ 2728686 h 4847772"/>
              <a:gd name="connsiteX35" fmla="*/ 6400800 w 6574971"/>
              <a:gd name="connsiteY35" fmla="*/ 3106057 h 4847772"/>
              <a:gd name="connsiteX36" fmla="*/ 6574971 w 6574971"/>
              <a:gd name="connsiteY36" fmla="*/ 3338286 h 4847772"/>
              <a:gd name="connsiteX37" fmla="*/ 5950857 w 6574971"/>
              <a:gd name="connsiteY37" fmla="*/ 3730172 h 4847772"/>
              <a:gd name="connsiteX38" fmla="*/ 5689600 w 6574971"/>
              <a:gd name="connsiteY38" fmla="*/ 4005943 h 4847772"/>
              <a:gd name="connsiteX39" fmla="*/ 5558971 w 6574971"/>
              <a:gd name="connsiteY39" fmla="*/ 4209143 h 4847772"/>
              <a:gd name="connsiteX40" fmla="*/ 4905828 w 6574971"/>
              <a:gd name="connsiteY40" fmla="*/ 4354286 h 4847772"/>
              <a:gd name="connsiteX41" fmla="*/ 4905828 w 6574971"/>
              <a:gd name="connsiteY41" fmla="*/ 4601029 h 4847772"/>
              <a:gd name="connsiteX42" fmla="*/ 4746171 w 6574971"/>
              <a:gd name="connsiteY42" fmla="*/ 4673600 h 4847772"/>
              <a:gd name="connsiteX43" fmla="*/ 4151085 w 6574971"/>
              <a:gd name="connsiteY43" fmla="*/ 4804229 h 4847772"/>
              <a:gd name="connsiteX44" fmla="*/ 3962400 w 6574971"/>
              <a:gd name="connsiteY44" fmla="*/ 4542972 h 4847772"/>
              <a:gd name="connsiteX45" fmla="*/ 3918857 w 6574971"/>
              <a:gd name="connsiteY45" fmla="*/ 4426857 h 4847772"/>
              <a:gd name="connsiteX46" fmla="*/ 3599542 w 6574971"/>
              <a:gd name="connsiteY46" fmla="*/ 4542972 h 4847772"/>
              <a:gd name="connsiteX47" fmla="*/ 3410857 w 6574971"/>
              <a:gd name="connsiteY47" fmla="*/ 4630057 h 4847772"/>
              <a:gd name="connsiteX48" fmla="*/ 3106057 w 6574971"/>
              <a:gd name="connsiteY48" fmla="*/ 4775200 h 4847772"/>
              <a:gd name="connsiteX49" fmla="*/ 2481942 w 6574971"/>
              <a:gd name="connsiteY49" fmla="*/ 4847772 h 4847772"/>
              <a:gd name="connsiteX50" fmla="*/ 2365828 w 6574971"/>
              <a:gd name="connsiteY50" fmla="*/ 4847772 h 4847772"/>
              <a:gd name="connsiteX51" fmla="*/ 2380342 w 6574971"/>
              <a:gd name="connsiteY51" fmla="*/ 4760686 h 4847772"/>
              <a:gd name="connsiteX52" fmla="*/ 2902857 w 6574971"/>
              <a:gd name="connsiteY52" fmla="*/ 4644572 h 4847772"/>
              <a:gd name="connsiteX53" fmla="*/ 3294742 w 6574971"/>
              <a:gd name="connsiteY53" fmla="*/ 4412343 h 4847772"/>
              <a:gd name="connsiteX54" fmla="*/ 3439885 w 6574971"/>
              <a:gd name="connsiteY54" fmla="*/ 4107543 h 4847772"/>
              <a:gd name="connsiteX55" fmla="*/ 3367314 w 6574971"/>
              <a:gd name="connsiteY55" fmla="*/ 3991429 h 4847772"/>
              <a:gd name="connsiteX56" fmla="*/ 3004457 w 6574971"/>
              <a:gd name="connsiteY56" fmla="*/ 3904343 h 4847772"/>
              <a:gd name="connsiteX57" fmla="*/ 2598057 w 6574971"/>
              <a:gd name="connsiteY57" fmla="*/ 3846286 h 4847772"/>
              <a:gd name="connsiteX58" fmla="*/ 2380342 w 6574971"/>
              <a:gd name="connsiteY58" fmla="*/ 3759200 h 4847772"/>
              <a:gd name="connsiteX59" fmla="*/ 2017485 w 6574971"/>
              <a:gd name="connsiteY59" fmla="*/ 3817257 h 4847772"/>
              <a:gd name="connsiteX60" fmla="*/ 1828800 w 6574971"/>
              <a:gd name="connsiteY60" fmla="*/ 3918857 h 4847772"/>
              <a:gd name="connsiteX61" fmla="*/ 1407885 w 6574971"/>
              <a:gd name="connsiteY61" fmla="*/ 3817257 h 4847772"/>
              <a:gd name="connsiteX62" fmla="*/ 1059542 w 6574971"/>
              <a:gd name="connsiteY62" fmla="*/ 3947886 h 4847772"/>
              <a:gd name="connsiteX63" fmla="*/ 667657 w 6574971"/>
              <a:gd name="connsiteY63" fmla="*/ 4078514 h 4847772"/>
              <a:gd name="connsiteX64" fmla="*/ 188685 w 6574971"/>
              <a:gd name="connsiteY64" fmla="*/ 4034972 h 4847772"/>
              <a:gd name="connsiteX65" fmla="*/ 275771 w 6574971"/>
              <a:gd name="connsiteY65" fmla="*/ 3875314 h 4847772"/>
              <a:gd name="connsiteX66" fmla="*/ 0 w 6574971"/>
              <a:gd name="connsiteY66" fmla="*/ 3468914 h 4847772"/>
              <a:gd name="connsiteX67" fmla="*/ 14514 w 6574971"/>
              <a:gd name="connsiteY67" fmla="*/ 3338286 h 48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74971" h="4847772">
                <a:moveTo>
                  <a:pt x="116114" y="3193143"/>
                </a:moveTo>
                <a:lnTo>
                  <a:pt x="362857" y="2743200"/>
                </a:lnTo>
                <a:lnTo>
                  <a:pt x="667657" y="2423886"/>
                </a:lnTo>
                <a:lnTo>
                  <a:pt x="914400" y="2177143"/>
                </a:lnTo>
                <a:lnTo>
                  <a:pt x="972457" y="1843314"/>
                </a:lnTo>
                <a:lnTo>
                  <a:pt x="1132114" y="1640114"/>
                </a:lnTo>
                <a:lnTo>
                  <a:pt x="1494971" y="1480457"/>
                </a:lnTo>
                <a:lnTo>
                  <a:pt x="1625600" y="1407886"/>
                </a:lnTo>
                <a:lnTo>
                  <a:pt x="1756228" y="914400"/>
                </a:lnTo>
                <a:lnTo>
                  <a:pt x="1901371" y="725714"/>
                </a:lnTo>
                <a:lnTo>
                  <a:pt x="2351314" y="754743"/>
                </a:lnTo>
                <a:lnTo>
                  <a:pt x="2540000" y="740229"/>
                </a:lnTo>
                <a:lnTo>
                  <a:pt x="3120571" y="798286"/>
                </a:lnTo>
                <a:lnTo>
                  <a:pt x="3556000" y="537029"/>
                </a:lnTo>
                <a:lnTo>
                  <a:pt x="3918857" y="29029"/>
                </a:lnTo>
                <a:lnTo>
                  <a:pt x="4064000" y="0"/>
                </a:lnTo>
                <a:lnTo>
                  <a:pt x="4194628" y="420914"/>
                </a:lnTo>
                <a:lnTo>
                  <a:pt x="4267200" y="522514"/>
                </a:lnTo>
                <a:lnTo>
                  <a:pt x="4542971" y="391886"/>
                </a:lnTo>
                <a:lnTo>
                  <a:pt x="4833257" y="217714"/>
                </a:lnTo>
                <a:lnTo>
                  <a:pt x="5094514" y="188686"/>
                </a:lnTo>
                <a:lnTo>
                  <a:pt x="5254171" y="159657"/>
                </a:lnTo>
                <a:lnTo>
                  <a:pt x="5384800" y="304800"/>
                </a:lnTo>
                <a:lnTo>
                  <a:pt x="5529942" y="275772"/>
                </a:lnTo>
                <a:lnTo>
                  <a:pt x="5892800" y="174172"/>
                </a:lnTo>
                <a:lnTo>
                  <a:pt x="5936342" y="464457"/>
                </a:lnTo>
                <a:lnTo>
                  <a:pt x="5936342" y="653143"/>
                </a:lnTo>
                <a:lnTo>
                  <a:pt x="5733142" y="1262743"/>
                </a:lnTo>
                <a:lnTo>
                  <a:pt x="5733142" y="1407886"/>
                </a:lnTo>
                <a:lnTo>
                  <a:pt x="5268685" y="2032000"/>
                </a:lnTo>
                <a:lnTo>
                  <a:pt x="5384800" y="2641600"/>
                </a:lnTo>
                <a:lnTo>
                  <a:pt x="5413828" y="2743200"/>
                </a:lnTo>
                <a:lnTo>
                  <a:pt x="5747657" y="2757714"/>
                </a:lnTo>
                <a:lnTo>
                  <a:pt x="5979885" y="2714172"/>
                </a:lnTo>
                <a:lnTo>
                  <a:pt x="6284685" y="2728686"/>
                </a:lnTo>
                <a:lnTo>
                  <a:pt x="6400800" y="3106057"/>
                </a:lnTo>
                <a:lnTo>
                  <a:pt x="6574971" y="3338286"/>
                </a:lnTo>
                <a:lnTo>
                  <a:pt x="5950857" y="3730172"/>
                </a:lnTo>
                <a:lnTo>
                  <a:pt x="5689600" y="4005943"/>
                </a:lnTo>
                <a:lnTo>
                  <a:pt x="5558971" y="4209143"/>
                </a:lnTo>
                <a:lnTo>
                  <a:pt x="4905828" y="4354286"/>
                </a:lnTo>
                <a:lnTo>
                  <a:pt x="4905828" y="4601029"/>
                </a:lnTo>
                <a:lnTo>
                  <a:pt x="4746171" y="4673600"/>
                </a:lnTo>
                <a:lnTo>
                  <a:pt x="4151085" y="4804229"/>
                </a:lnTo>
                <a:lnTo>
                  <a:pt x="3962400" y="4542972"/>
                </a:lnTo>
                <a:lnTo>
                  <a:pt x="3918857" y="4426857"/>
                </a:lnTo>
                <a:lnTo>
                  <a:pt x="3599542" y="4542972"/>
                </a:lnTo>
                <a:lnTo>
                  <a:pt x="3410857" y="4630057"/>
                </a:lnTo>
                <a:lnTo>
                  <a:pt x="3106057" y="4775200"/>
                </a:lnTo>
                <a:lnTo>
                  <a:pt x="2481942" y="4847772"/>
                </a:lnTo>
                <a:lnTo>
                  <a:pt x="2365828" y="4847772"/>
                </a:lnTo>
                <a:lnTo>
                  <a:pt x="2380342" y="4760686"/>
                </a:lnTo>
                <a:lnTo>
                  <a:pt x="2902857" y="4644572"/>
                </a:lnTo>
                <a:lnTo>
                  <a:pt x="3294742" y="4412343"/>
                </a:lnTo>
                <a:lnTo>
                  <a:pt x="3439885" y="4107543"/>
                </a:lnTo>
                <a:lnTo>
                  <a:pt x="3367314" y="3991429"/>
                </a:lnTo>
                <a:lnTo>
                  <a:pt x="3004457" y="3904343"/>
                </a:lnTo>
                <a:lnTo>
                  <a:pt x="2598057" y="3846286"/>
                </a:lnTo>
                <a:lnTo>
                  <a:pt x="2380342" y="3759200"/>
                </a:lnTo>
                <a:lnTo>
                  <a:pt x="2017485" y="3817257"/>
                </a:lnTo>
                <a:lnTo>
                  <a:pt x="1828800" y="3918857"/>
                </a:lnTo>
                <a:lnTo>
                  <a:pt x="1407885" y="3817257"/>
                </a:lnTo>
                <a:lnTo>
                  <a:pt x="1059542" y="3947886"/>
                </a:lnTo>
                <a:lnTo>
                  <a:pt x="667657" y="4078514"/>
                </a:lnTo>
                <a:lnTo>
                  <a:pt x="188685" y="4034972"/>
                </a:lnTo>
                <a:lnTo>
                  <a:pt x="275771" y="3875314"/>
                </a:lnTo>
                <a:lnTo>
                  <a:pt x="0" y="3468914"/>
                </a:lnTo>
                <a:lnTo>
                  <a:pt x="14514" y="3338286"/>
                </a:lnTo>
              </a:path>
            </a:pathLst>
          </a:custGeom>
          <a:ln w="762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893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This is an adventurous ski which covers a lot of terrain but at times it can seem like you are skiing an obstacle course and long for glide on your skis and a chance to make real progress.</a:t>
            </a:r>
          </a:p>
          <a:p>
            <a:r>
              <a:rPr lang="en-US" sz="2000" dirty="0"/>
              <a:t>The start on Snow Bunny trail is of course easy but once you turn on Yellow Jacket it gets tough.  The trail climbs steadily and there are number of stream crossing or small obstacles to work you way over. To make it worse, most of the route is tree covered so the snow is often crusty or blocky. </a:t>
            </a:r>
          </a:p>
          <a:p>
            <a:r>
              <a:rPr lang="en-US" sz="2000" dirty="0"/>
              <a:t>Eventually though you reach the tour highpoint, the Salmon river crossing. Another obstacle course but you make it across. There is a wonderful open spot with spectacular views of Mt Hood. Stop and have some food.</a:t>
            </a:r>
          </a:p>
        </p:txBody>
      </p:sp>
      <p:sp>
        <p:nvSpPr>
          <p:cNvPr id="4" name="TextBox 3"/>
          <p:cNvSpPr txBox="1"/>
          <p:nvPr/>
        </p:nvSpPr>
        <p:spPr>
          <a:xfrm>
            <a:off x="6336179" y="2443173"/>
            <a:ext cx="2423668" cy="276999"/>
          </a:xfrm>
          <a:prstGeom prst="rect">
            <a:avLst/>
          </a:prstGeom>
          <a:noFill/>
        </p:spPr>
        <p:txBody>
          <a:bodyPr wrap="square" rtlCol="0">
            <a:spAutoFit/>
          </a:bodyPr>
          <a:lstStyle/>
          <a:p>
            <a:pPr algn="ctr"/>
            <a:r>
              <a:rPr lang="en-US" sz="1200" dirty="0"/>
              <a:t>Typical terrain heading up YJ</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733548"/>
            <a:ext cx="1984862" cy="1746201"/>
          </a:xfrm>
          <a:prstGeom prst="rect">
            <a:avLst/>
          </a:prstGeom>
          <a:ln w="25400">
            <a:solidFill>
              <a:schemeClr val="tx1"/>
            </a:solidFill>
          </a:ln>
        </p:spPr>
      </p:pic>
      <p:sp>
        <p:nvSpPr>
          <p:cNvPr id="8" name="TextBox 7"/>
          <p:cNvSpPr txBox="1"/>
          <p:nvPr/>
        </p:nvSpPr>
        <p:spPr>
          <a:xfrm>
            <a:off x="6387936" y="6523399"/>
            <a:ext cx="2590800" cy="276999"/>
          </a:xfrm>
          <a:prstGeom prst="rect">
            <a:avLst/>
          </a:prstGeom>
          <a:noFill/>
        </p:spPr>
        <p:txBody>
          <a:bodyPr wrap="square" rtlCol="0">
            <a:spAutoFit/>
          </a:bodyPr>
          <a:lstStyle>
            <a:defPPr>
              <a:defRPr lang="en-US"/>
            </a:defPPr>
            <a:lvl1pPr algn="ctr">
              <a:defRPr sz="1200"/>
            </a:lvl1pPr>
          </a:lstStyle>
          <a:p>
            <a:r>
              <a:rPr lang="en-US" dirty="0"/>
              <a:t>Climbing out of Salmon river</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5002" y="4995898"/>
            <a:ext cx="2036668" cy="1527501"/>
          </a:xfrm>
          <a:prstGeom prst="rect">
            <a:avLst/>
          </a:prstGeom>
          <a:ln w="25400">
            <a:solidFill>
              <a:schemeClr val="tx1"/>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788" y="2797798"/>
            <a:ext cx="2632450" cy="1754967"/>
          </a:xfrm>
          <a:prstGeom prst="rect">
            <a:avLst/>
          </a:prstGeom>
          <a:ln w="25400">
            <a:solidFill>
              <a:schemeClr val="tx1"/>
            </a:solidFill>
          </a:ln>
        </p:spPr>
      </p:pic>
      <p:sp>
        <p:nvSpPr>
          <p:cNvPr id="11" name="TextBox 10"/>
          <p:cNvSpPr txBox="1"/>
          <p:nvPr/>
        </p:nvSpPr>
        <p:spPr>
          <a:xfrm>
            <a:off x="6387936" y="4552765"/>
            <a:ext cx="2423668" cy="276999"/>
          </a:xfrm>
          <a:prstGeom prst="rect">
            <a:avLst/>
          </a:prstGeom>
          <a:noFill/>
        </p:spPr>
        <p:txBody>
          <a:bodyPr wrap="square" rtlCol="0">
            <a:spAutoFit/>
          </a:bodyPr>
          <a:lstStyle/>
          <a:p>
            <a:pPr algn="ctr"/>
            <a:r>
              <a:rPr lang="en-US" sz="1200" dirty="0"/>
              <a:t>Working down Salmon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2700</TotalTime>
  <Words>1504</Words>
  <Application>Microsoft Office PowerPoint</Application>
  <PresentationFormat>On-screen Show (4:3)</PresentationFormat>
  <Paragraphs>135</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Turning Yellow Oregon Nordic Club Day Tour</vt:lpstr>
      <vt:lpstr>Cancellation</vt:lpstr>
      <vt:lpstr>Tour Starting Point</vt:lpstr>
      <vt:lpstr>Estimated Timing It is always hard to predict how long a tour will take. Obviously it depends on skiing ability and snow conditions. Below is my estimate.</vt:lpstr>
      <vt:lpstr>Difficulty Rating Scale</vt:lpstr>
      <vt:lpstr>Appropriate Skis for this Tour</vt:lpstr>
      <vt:lpstr>PowerPoint Presentation</vt:lpstr>
      <vt:lpstr>PowerPoint Presentation</vt:lpstr>
      <vt:lpstr>Detailed Route Write-up</vt:lpstr>
      <vt:lpstr>Detailed Route Write-up</vt:lpstr>
      <vt:lpstr>Detailed Route Write-up</vt:lpstr>
      <vt:lpstr>GPS Map Link (you are not required to bring a GPS but I’m making this available)</vt:lpstr>
      <vt:lpstr>PowerPoint Presentation</vt:lpstr>
      <vt:lpstr>ONC Carpooling Policy</vt:lpstr>
      <vt:lpstr>ONC Ski Rating</vt:lpstr>
      <vt:lpstr>What to Bring/Gear (click links below for more info)</vt:lpstr>
      <vt:lpstr>Maps/Guides</vt:lpstr>
      <vt:lpstr>Electronic Map/GPS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226</cp:revision>
  <dcterms:created xsi:type="dcterms:W3CDTF">2010-10-06T19:57:37Z</dcterms:created>
  <dcterms:modified xsi:type="dcterms:W3CDTF">2017-03-16T15:40:22Z</dcterms:modified>
</cp:coreProperties>
</file>