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84" r:id="rId2"/>
    <p:sldId id="320" r:id="rId3"/>
    <p:sldId id="297" r:id="rId4"/>
    <p:sldId id="310" r:id="rId5"/>
    <p:sldId id="287" r:id="rId6"/>
    <p:sldId id="317" r:id="rId7"/>
    <p:sldId id="301" r:id="rId8"/>
    <p:sldId id="321" r:id="rId9"/>
    <p:sldId id="322" r:id="rId10"/>
    <p:sldId id="307" r:id="rId11"/>
    <p:sldId id="306" r:id="rId12"/>
    <p:sldId id="311" r:id="rId13"/>
    <p:sldId id="304" r:id="rId14"/>
    <p:sldId id="308" r:id="rId15"/>
    <p:sldId id="316"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8000"/>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649" autoAdjust="0"/>
    <p:restoredTop sz="94719" autoAdjust="0"/>
  </p:normalViewPr>
  <p:slideViewPr>
    <p:cSldViewPr snapToGrid="0">
      <p:cViewPr varScale="1">
        <p:scale>
          <a:sx n="65" d="100"/>
          <a:sy n="65" d="100"/>
        </p:scale>
        <p:origin x="696" y="102"/>
      </p:cViewPr>
      <p:guideLst>
        <p:guide orient="horz" pos="2160"/>
        <p:guide pos="2880"/>
      </p:guideLst>
    </p:cSldViewPr>
  </p:slideViewPr>
  <p:outlineViewPr>
    <p:cViewPr>
      <p:scale>
        <a:sx n="33" d="100"/>
        <a:sy n="33" d="100"/>
      </p:scale>
      <p:origin x="0" y="18282"/>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D41DF46A-C9B0-4EF2-940D-B2E5EFDECEF7}" type="datetimeFigureOut">
              <a:rPr lang="en-US" smtClean="0"/>
              <a:pPr/>
              <a:t>3/16/2017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64D2D94E-B19C-4FBC-8617-E948C5A05522}" type="slidenum">
              <a:rPr lang="en-US" smtClean="0"/>
              <a:pPr/>
              <a:t>‹#›</a:t>
            </a:fld>
            <a:endParaRPr lang="en-US"/>
          </a:p>
        </p:txBody>
      </p:sp>
    </p:spTree>
    <p:extLst>
      <p:ext uri="{BB962C8B-B14F-4D97-AF65-F5344CB8AC3E}">
        <p14:creationId xmlns:p14="http://schemas.microsoft.com/office/powerpoint/2010/main" val="10012931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722CAD-1DCD-4AAA-A13A-8441206C2667}"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23913" y="1943100"/>
            <a:ext cx="7772400" cy="1362075"/>
          </a:xfrm>
        </p:spPr>
        <p:txBody>
          <a:bodyPr anchor="t"/>
          <a:lstStyle>
            <a:lvl1pPr algn="ctr">
              <a:defRPr sz="4000" b="1" cap="none" baseline="0"/>
            </a:lvl1pPr>
          </a:lstStyle>
          <a:p>
            <a:r>
              <a:rPr lang="en-US" dirty="0"/>
              <a:t>Click to edit Master title style</a:t>
            </a:r>
          </a:p>
        </p:txBody>
      </p:sp>
      <p:sp>
        <p:nvSpPr>
          <p:cNvPr id="3" name="Text Placeholder 2"/>
          <p:cNvSpPr>
            <a:spLocks noGrp="1"/>
          </p:cNvSpPr>
          <p:nvPr>
            <p:ph type="body" idx="1"/>
          </p:nvPr>
        </p:nvSpPr>
        <p:spPr>
          <a:xfrm>
            <a:off x="798513" y="3338513"/>
            <a:ext cx="7772400" cy="1500187"/>
          </a:xfrm>
        </p:spPr>
        <p:txBody>
          <a:bodyPr anchor="t" anchorCtr="0"/>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4" name="Date Placeholder 3"/>
          <p:cNvSpPr>
            <a:spLocks noGrp="1"/>
          </p:cNvSpPr>
          <p:nvPr>
            <p:ph type="dt" sz="half" idx="10"/>
          </p:nvPr>
        </p:nvSpPr>
        <p:spPr/>
        <p:txBody>
          <a:bodyPr/>
          <a:lstStyle/>
          <a:p>
            <a:fld id="{09722CAD-1DCD-4AAA-A13A-8441206C2667}" type="datetimeFigureOut">
              <a:rPr lang="en-US" smtClean="0"/>
              <a:pPr/>
              <a:t>3/16/2017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20D5FF-3BA6-4373-91F1-0BB4153861BE}" type="slidenum">
              <a:rPr lang="en-US" smtClean="0"/>
              <a:pPr/>
              <a:t>‹#›</a:t>
            </a:fld>
            <a:endParaRPr lang="en-US"/>
          </a:p>
        </p:txBody>
      </p:sp>
    </p:spTree>
    <p:extLst>
      <p:ext uri="{BB962C8B-B14F-4D97-AF65-F5344CB8AC3E}">
        <p14:creationId xmlns:p14="http://schemas.microsoft.com/office/powerpoint/2010/main" val="6532245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09722CAD-1DCD-4AAA-A13A-8441206C2667}"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9722CAD-1DCD-4AAA-A13A-8441206C2667}" type="datetimeFigureOut">
              <a:rPr lang="en-US" smtClean="0"/>
              <a:pPr/>
              <a:t>3/16/2017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09722CAD-1DCD-4AAA-A13A-8441206C2667}" type="datetimeFigureOut">
              <a:rPr lang="en-US" smtClean="0"/>
              <a:pPr/>
              <a:t>3/16/2017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9722CAD-1DCD-4AAA-A13A-8441206C2667}" type="datetimeFigureOut">
              <a:rPr lang="en-US" smtClean="0"/>
              <a:pPr/>
              <a:t>3/16/2017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09722CAD-1DCD-4AAA-A13A-8441206C2667}" type="datetimeFigureOut">
              <a:rPr lang="en-US" smtClean="0"/>
              <a:pPr/>
              <a:t>3/16/2017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20D5FF-3BA6-4373-91F1-0BB4153861BE}"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9722CAD-1DCD-4AAA-A13A-8441206C2667}" type="datetimeFigureOut">
              <a:rPr lang="en-US" smtClean="0"/>
              <a:pPr/>
              <a:t>3/16/2017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20D5FF-3BA6-4373-91F1-0BB4153861B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0"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onc-pdx.org/activities/day-tours/" TargetMode="External"/><Relationship Id="rId2" Type="http://schemas.openxmlformats.org/officeDocument/2006/relationships/hyperlink" Target="mailto:Sscott.diamond.mail@gmail.com" TargetMode="Externa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hyperlink" Target="http://www.amazon.com/Cross-Country-Routes-Oregon-Klindt-Vielbig/dp/0898864046/ref=asap_bc?ie=UTF8" TargetMode="External"/><Relationship Id="rId1" Type="http://schemas.openxmlformats.org/officeDocument/2006/relationships/slideLayout" Target="../slideLayouts/slideLayout4.xml"/><Relationship Id="rId6" Type="http://schemas.openxmlformats.org/officeDocument/2006/relationships/hyperlink" Target="http://www.amazon.com/Mt-Hood-Winter-Trails-Map/dp/1877648035" TargetMode="External"/><Relationship Id="rId5" Type="http://schemas.openxmlformats.org/officeDocument/2006/relationships/hyperlink" Target="http://buybettermaps.com/" TargetMode="External"/><Relationship Id="rId4" Type="http://schemas.openxmlformats.org/officeDocument/2006/relationships/image" Target="../media/image10.jpeg"/></Relationships>
</file>

<file path=ppt/slides/_rels/slide13.xml.rels><?xml version="1.0" encoding="UTF-8" standalone="yes"?>
<Relationships xmlns="http://schemas.openxmlformats.org/package/2006/relationships"><Relationship Id="rId2" Type="http://schemas.openxmlformats.org/officeDocument/2006/relationships/hyperlink" Target="http://onc-pdx.org/activities/trip-ratings/"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onc-pdx.org/resources/wear/" TargetMode="External"/><Relationship Id="rId2" Type="http://schemas.openxmlformats.org/officeDocument/2006/relationships/hyperlink" Target="http://onc-pdx.org/resources/rentals-retailers/" TargetMode="External"/><Relationship Id="rId1" Type="http://schemas.openxmlformats.org/officeDocument/2006/relationships/slideLayout" Target="../slideLayouts/slideLayout2.xml"/><Relationship Id="rId5" Type="http://schemas.openxmlformats.org/officeDocument/2006/relationships/image" Target="../media/image11.png"/><Relationship Id="rId4" Type="http://schemas.openxmlformats.org/officeDocument/2006/relationships/hyperlink" Target="http://onc-pdx.org/resources/trip-guide-tour-essentials/"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skimountaineer.com/MtnWebCams/Hood-MtnWebCams.html?size=med&amp;telemetry=true" TargetMode="External"/><Relationship Id="rId2" Type="http://schemas.openxmlformats.org/officeDocument/2006/relationships/hyperlink" Target="http://forecast.weather.gov/MapClick.php?zoneid=ORZ011" TargetMode="External"/><Relationship Id="rId1" Type="http://schemas.openxmlformats.org/officeDocument/2006/relationships/slideLayout" Target="../slideLayouts/slideLayout2.xml"/><Relationship Id="rId4" Type="http://schemas.openxmlformats.org/officeDocument/2006/relationships/hyperlink" Target="http://www.nwac.us/"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hyperlink" Target="https://www.google.com/maps/place/Trillium+Sno+Park/@45.2502573,-121.892699,11.25z/data=!4m8!1m2!2m1!1strillium+lake+sno+park!3m4!1s0x0:0x344ddd82d0e9f4f8!8m2!3d45.2854554!4d-121.7281723"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8.xml"/><Relationship Id="rId5" Type="http://schemas.openxmlformats.org/officeDocument/2006/relationships/image" Target="../media/image7.jpe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hyperlink" Target="http://www.gpsies.com/map.do?fileId=fpbnsferapwwwhed" TargetMode="External"/><Relationship Id="rId2" Type="http://schemas.openxmlformats.org/officeDocument/2006/relationships/hyperlink" Target="http://www.gpsies.com/map.do?fileId=gucxiqqbowxgtast" TargetMode="External"/><Relationship Id="rId1" Type="http://schemas.openxmlformats.org/officeDocument/2006/relationships/slideLayout" Target="../slideLayouts/slideLayout2.xml"/><Relationship Id="rId5" Type="http://schemas.openxmlformats.org/officeDocument/2006/relationships/image" Target="../media/image8.jpeg"/><Relationship Id="rId4" Type="http://schemas.openxmlformats.org/officeDocument/2006/relationships/hyperlink" Target="https://www.gaiagps.com/apps/ios/"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67971" y="5524499"/>
            <a:ext cx="6400800" cy="1180605"/>
          </a:xfrm>
        </p:spPr>
        <p:txBody>
          <a:bodyPr>
            <a:normAutofit/>
          </a:bodyPr>
          <a:lstStyle/>
          <a:p>
            <a:r>
              <a:rPr lang="en-US" sz="2000" dirty="0"/>
              <a:t>Scott Diamond</a:t>
            </a:r>
          </a:p>
          <a:p>
            <a:r>
              <a:rPr lang="en-US" sz="2000" dirty="0">
                <a:hlinkClick r:id="rId2"/>
              </a:rPr>
              <a:t>scott.diamond.mail@gmail.com</a:t>
            </a:r>
            <a:r>
              <a:rPr lang="en-US" sz="2000" dirty="0"/>
              <a:t> </a:t>
            </a:r>
          </a:p>
          <a:p>
            <a:r>
              <a:rPr lang="en-US" sz="2000" dirty="0"/>
              <a:t>503.643.6779 (mobile)</a:t>
            </a:r>
          </a:p>
        </p:txBody>
      </p:sp>
      <p:sp>
        <p:nvSpPr>
          <p:cNvPr id="4" name="Title 1"/>
          <p:cNvSpPr txBox="1">
            <a:spLocks/>
          </p:cNvSpPr>
          <p:nvPr/>
        </p:nvSpPr>
        <p:spPr>
          <a:xfrm>
            <a:off x="2293256" y="3238500"/>
            <a:ext cx="4463143" cy="2209800"/>
          </a:xfrm>
          <a:prstGeom prst="rect">
            <a:avLst/>
          </a:prstGeom>
          <a:ln>
            <a:solidFill>
              <a:schemeClr val="tx1"/>
            </a:solidFill>
          </a:ln>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2000" b="1" dirty="0"/>
              <a:t>Basic Trip Info</a:t>
            </a:r>
            <a:br>
              <a:rPr lang="en-US" sz="1800" dirty="0"/>
            </a:br>
            <a:r>
              <a:rPr lang="en-US" sz="2000" dirty="0"/>
              <a:t>Meeting Time: 8 AM</a:t>
            </a:r>
            <a:br>
              <a:rPr lang="en-US" sz="2000" dirty="0"/>
            </a:br>
            <a:r>
              <a:rPr lang="en-US" sz="2000" dirty="0"/>
              <a:t>Meeting Place:  Gateway Transit Center</a:t>
            </a:r>
            <a:br>
              <a:rPr lang="en-US" sz="2000" dirty="0"/>
            </a:br>
            <a:r>
              <a:rPr lang="en-US" sz="2000" dirty="0"/>
              <a:t>Ski Difficulty Level: Intermediate</a:t>
            </a:r>
            <a:br>
              <a:rPr lang="en-US" sz="2000" dirty="0"/>
            </a:br>
            <a:r>
              <a:rPr lang="en-US" sz="2000" dirty="0"/>
              <a:t>Dogs are NOT Allowed on this tour</a:t>
            </a:r>
            <a:br>
              <a:rPr lang="en-US" sz="2000" dirty="0"/>
            </a:br>
            <a:r>
              <a:rPr lang="en-US" sz="2000" dirty="0"/>
              <a:t>Carpooling Cost: $15</a:t>
            </a:r>
            <a:endParaRPr lang="en-US" dirty="0"/>
          </a:p>
        </p:txBody>
      </p:sp>
      <p:sp>
        <p:nvSpPr>
          <p:cNvPr id="6" name="Title 1"/>
          <p:cNvSpPr txBox="1">
            <a:spLocks/>
          </p:cNvSpPr>
          <p:nvPr/>
        </p:nvSpPr>
        <p:spPr>
          <a:xfrm>
            <a:off x="466725" y="1368425"/>
            <a:ext cx="8229600" cy="2971800"/>
          </a:xfrm>
          <a:prstGeom prst="rect">
            <a:avLst/>
          </a:prstGeom>
        </p:spPr>
        <p:txBody>
          <a:bodyPr vert="horz" lIns="91440" tIns="45720" rIns="91440" bIns="45720" rtlCol="0" anchor="ctr">
            <a:normAutofit fontScale="97500"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just"/>
            <a:r>
              <a:rPr lang="en-US" sz="1800" dirty="0"/>
              <a:t>The snow is at low elevations this year so let’s take advantage of it and ski the longest tour we can do in the Trillium basin. We’ll do a quick loop around the lake and then head up for Mud creek loop. If we find a nice hill in the sun we’ll take a lunch break and try some Telemark turns before slogging back up to Trillium Lake Sno-Park</a:t>
            </a:r>
          </a:p>
          <a:p>
            <a:pPr algn="just"/>
            <a:r>
              <a:rPr lang="en-US" sz="1800" dirty="0"/>
              <a:t>  </a:t>
            </a:r>
            <a:br>
              <a:rPr lang="en-US" sz="1800" dirty="0"/>
            </a:br>
            <a:br>
              <a:rPr lang="en-US" sz="1800" dirty="0"/>
            </a:br>
            <a:br>
              <a:rPr lang="en-US" dirty="0"/>
            </a:br>
            <a:endParaRPr lang="en-US" dirty="0"/>
          </a:p>
        </p:txBody>
      </p:sp>
      <p:sp>
        <p:nvSpPr>
          <p:cNvPr id="7" name="Title 1"/>
          <p:cNvSpPr>
            <a:spLocks noGrp="1"/>
          </p:cNvSpPr>
          <p:nvPr>
            <p:ph type="ctrTitle"/>
          </p:nvPr>
        </p:nvSpPr>
        <p:spPr>
          <a:xfrm>
            <a:off x="355599" y="88900"/>
            <a:ext cx="8623300" cy="1120775"/>
          </a:xfrm>
        </p:spPr>
        <p:txBody>
          <a:bodyPr>
            <a:normAutofit fontScale="90000"/>
          </a:bodyPr>
          <a:lstStyle/>
          <a:p>
            <a:r>
              <a:rPr lang="en-US" sz="4900" dirty="0"/>
              <a:t>Trillium Lake and Mud Creek Ridge</a:t>
            </a:r>
            <a:br>
              <a:rPr lang="en-US" sz="6000" dirty="0"/>
            </a:br>
            <a:r>
              <a:rPr lang="en-US" sz="3100" dirty="0">
                <a:hlinkClick r:id="rId3"/>
              </a:rPr>
              <a:t>Oregon Nordic Club Day Tour</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93700" y="2434798"/>
            <a:ext cx="8089900" cy="1446550"/>
          </a:xfrm>
          <a:prstGeom prst="rect">
            <a:avLst/>
          </a:prstGeom>
          <a:noFill/>
        </p:spPr>
        <p:txBody>
          <a:bodyPr wrap="square" rtlCol="0">
            <a:spAutoFit/>
          </a:bodyPr>
          <a:lstStyle/>
          <a:p>
            <a:r>
              <a:rPr lang="en-US" sz="8800" b="1" dirty="0"/>
              <a:t>Background Info</a:t>
            </a:r>
          </a:p>
        </p:txBody>
      </p:sp>
    </p:spTree>
    <p:extLst>
      <p:ext uri="{BB962C8B-B14F-4D97-AF65-F5344CB8AC3E}">
        <p14:creationId xmlns:p14="http://schemas.microsoft.com/office/powerpoint/2010/main" val="8398974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500" y="122238"/>
            <a:ext cx="8229600" cy="1143000"/>
          </a:xfrm>
        </p:spPr>
        <p:txBody>
          <a:bodyPr/>
          <a:lstStyle/>
          <a:p>
            <a:r>
              <a:rPr lang="en-US" dirty="0"/>
              <a:t>ONC Carpooling Policy</a:t>
            </a:r>
          </a:p>
        </p:txBody>
      </p:sp>
      <p:sp>
        <p:nvSpPr>
          <p:cNvPr id="3" name="Content Placeholder 2"/>
          <p:cNvSpPr>
            <a:spLocks noGrp="1"/>
          </p:cNvSpPr>
          <p:nvPr>
            <p:ph idx="1"/>
          </p:nvPr>
        </p:nvSpPr>
        <p:spPr/>
        <p:txBody>
          <a:bodyPr>
            <a:normAutofit fontScale="92500" lnSpcReduction="20000"/>
          </a:bodyPr>
          <a:lstStyle/>
          <a:p>
            <a:pPr>
              <a:buNone/>
            </a:pPr>
            <a:r>
              <a:rPr lang="en-US" dirty="0"/>
              <a:t>If we don’t have drivers we don’t have a trip. </a:t>
            </a:r>
            <a:r>
              <a:rPr lang="en-US" dirty="0">
                <a:solidFill>
                  <a:srgbClr val="C00000"/>
                </a:solidFill>
              </a:rPr>
              <a:t>If you have a snow compatible car then please drive.</a:t>
            </a:r>
            <a:r>
              <a:rPr lang="en-US" dirty="0"/>
              <a:t> If we don’t have enough drivers then we’ll do a lottery to see who goes.</a:t>
            </a:r>
          </a:p>
          <a:p>
            <a:pPr>
              <a:buNone/>
            </a:pPr>
            <a:endParaRPr lang="en-US" dirty="0"/>
          </a:p>
          <a:p>
            <a:pPr>
              <a:buNone/>
            </a:pPr>
            <a:r>
              <a:rPr lang="en-US" dirty="0"/>
              <a:t>For passengers, the ONC policy is each passenger contributes 15 cents per mile. For three or more passengers, the maximum total contribution by all passengers is limited to 45 cents per mile. A typical round trip distance to Mt Hood and back is </a:t>
            </a:r>
            <a:r>
              <a:rPr lang="en-US"/>
              <a:t>120 miles to 160 miles  </a:t>
            </a:r>
            <a:r>
              <a:rPr lang="en-US" dirty="0"/>
              <a:t>= </a:t>
            </a:r>
            <a:r>
              <a:rPr lang="en-US"/>
              <a:t>$18-$24/person</a:t>
            </a:r>
            <a:endParaRPr lang="en-US" dirty="0"/>
          </a:p>
        </p:txBody>
      </p:sp>
    </p:spTree>
    <p:extLst>
      <p:ext uri="{BB962C8B-B14F-4D97-AF65-F5344CB8AC3E}">
        <p14:creationId xmlns:p14="http://schemas.microsoft.com/office/powerpoint/2010/main" val="4203681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519113" y="190499"/>
            <a:ext cx="7772400" cy="1362075"/>
          </a:xfrm>
        </p:spPr>
        <p:txBody>
          <a:bodyPr/>
          <a:lstStyle/>
          <a:p>
            <a:pPr algn="ctr"/>
            <a:r>
              <a:rPr lang="en-US" dirty="0"/>
              <a:t>Maps</a:t>
            </a:r>
          </a:p>
        </p:txBody>
      </p:sp>
      <p:sp>
        <p:nvSpPr>
          <p:cNvPr id="7" name="Text Placeholder 6"/>
          <p:cNvSpPr>
            <a:spLocks noGrp="1"/>
          </p:cNvSpPr>
          <p:nvPr>
            <p:ph type="body" idx="1"/>
          </p:nvPr>
        </p:nvSpPr>
        <p:spPr>
          <a:xfrm>
            <a:off x="762000" y="4127501"/>
            <a:ext cx="2020887" cy="2511648"/>
          </a:xfrm>
        </p:spPr>
        <p:txBody>
          <a:bodyPr>
            <a:normAutofit/>
          </a:bodyPr>
          <a:lstStyle/>
          <a:p>
            <a:r>
              <a:rPr lang="en-US" sz="1800" dirty="0"/>
              <a:t>The best overall reference books is still </a:t>
            </a:r>
            <a:r>
              <a:rPr lang="en-US" sz="1800" dirty="0" err="1"/>
              <a:t>Klindt</a:t>
            </a:r>
            <a:r>
              <a:rPr lang="en-US" sz="1800" dirty="0"/>
              <a:t> </a:t>
            </a:r>
            <a:r>
              <a:rPr lang="en-US" sz="1800" dirty="0" err="1"/>
              <a:t>Vielbig’s</a:t>
            </a:r>
            <a:r>
              <a:rPr lang="en-US" sz="1800" dirty="0"/>
              <a:t>. This is out of print but you can still find used copies on </a:t>
            </a:r>
            <a:r>
              <a:rPr lang="en-US" sz="1800" dirty="0">
                <a:hlinkClick r:id="rId2"/>
              </a:rPr>
              <a:t>Amazon </a:t>
            </a:r>
            <a:endParaRPr lang="en-US" sz="1800" dirty="0"/>
          </a:p>
        </p:txBody>
      </p:sp>
      <p:pic>
        <p:nvPicPr>
          <p:cNvPr id="1027" name="Picture 3"/>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5987856" y="190499"/>
            <a:ext cx="2787844" cy="644864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6" name="Picture 2" descr="http://ecx.images-amazon.com/images/I/518W6KKCQFL._SX299_BO1,204,203,200_.jpg"/>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3530600" y="4319225"/>
            <a:ext cx="1473200" cy="2319923"/>
          </a:xfrm>
          <a:prstGeom prst="rect">
            <a:avLst/>
          </a:prstGeom>
          <a:noFill/>
          <a:extLst>
            <a:ext uri="{909E8E84-426E-40DD-AFC4-6F175D3DCCD1}">
              <a14:hiddenFill xmlns:a14="http://schemas.microsoft.com/office/drawing/2010/main">
                <a:solidFill>
                  <a:srgbClr val="FFFFFF"/>
                </a:solidFill>
              </a14:hiddenFill>
            </a:ext>
          </a:extLst>
        </p:spPr>
      </p:pic>
      <p:cxnSp>
        <p:nvCxnSpPr>
          <p:cNvPr id="3" name="Straight Arrow Connector 2"/>
          <p:cNvCxnSpPr/>
          <p:nvPr/>
        </p:nvCxnSpPr>
        <p:spPr>
          <a:xfrm>
            <a:off x="5308600" y="2997200"/>
            <a:ext cx="553795"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9" name="Text Placeholder 6"/>
          <p:cNvSpPr txBox="1">
            <a:spLocks/>
          </p:cNvSpPr>
          <p:nvPr/>
        </p:nvSpPr>
        <p:spPr>
          <a:xfrm>
            <a:off x="633413" y="1090613"/>
            <a:ext cx="4675187" cy="3227387"/>
          </a:xfrm>
          <a:prstGeom prst="rect">
            <a:avLst/>
          </a:prstGeom>
        </p:spPr>
        <p:txBody>
          <a:bodyPr vert="horz" lIns="91440" tIns="45720" rIns="91440" bIns="45720" rtlCol="0" anchor="t" anchorCtr="0">
            <a:normAutofit fontScale="92500"/>
          </a:bodyPr>
          <a:lstStyle>
            <a:lvl1pPr marL="0" indent="0" algn="ctr" defTabSz="914400" rtl="0" eaLnBrk="1" latinLnBrk="0" hangingPunct="1">
              <a:spcBef>
                <a:spcPct val="20000"/>
              </a:spcBef>
              <a:buFont typeface="Arial" pitchFamily="34" charset="0"/>
              <a:buNone/>
              <a:defRPr sz="2000" kern="1200">
                <a:solidFill>
                  <a:schemeClr val="tx1"/>
                </a:solidFill>
                <a:latin typeface="+mn-lt"/>
                <a:ea typeface="+mn-ea"/>
                <a:cs typeface="+mn-cs"/>
              </a:defRPr>
            </a:lvl1pPr>
            <a:lvl2pPr marL="457200" indent="0" algn="l" defTabSz="914400" rtl="0" eaLnBrk="1" latinLnBrk="0" hangingPunct="1">
              <a:spcBef>
                <a:spcPct val="20000"/>
              </a:spcBef>
              <a:buFont typeface="Arial" pitchFamily="34" charset="0"/>
              <a:buNone/>
              <a:defRPr sz="1800" kern="1200">
                <a:solidFill>
                  <a:schemeClr val="tx1">
                    <a:tint val="75000"/>
                  </a:schemeClr>
                </a:solidFill>
                <a:latin typeface="+mn-lt"/>
                <a:ea typeface="+mn-ea"/>
                <a:cs typeface="+mn-cs"/>
              </a:defRPr>
            </a:lvl2pPr>
            <a:lvl3pPr marL="914400" indent="0" algn="l" defTabSz="914400" rtl="0" eaLnBrk="1" latinLnBrk="0" hangingPunct="1">
              <a:spcBef>
                <a:spcPct val="20000"/>
              </a:spcBef>
              <a:buFont typeface="Arial" pitchFamily="34" charset="0"/>
              <a:buNone/>
              <a:defRPr sz="1600" kern="1200">
                <a:solidFill>
                  <a:schemeClr val="tx1">
                    <a:tint val="75000"/>
                  </a:schemeClr>
                </a:solidFill>
                <a:latin typeface="+mn-lt"/>
                <a:ea typeface="+mn-ea"/>
                <a:cs typeface="+mn-cs"/>
              </a:defRPr>
            </a:lvl3pPr>
            <a:lvl4pPr marL="1371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4pPr>
            <a:lvl5pPr marL="18288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5pPr>
            <a:lvl6pPr marL="22860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6pPr>
            <a:lvl7pPr marL="27432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7pPr>
            <a:lvl8pPr marL="32004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8pPr>
            <a:lvl9pPr marL="3657600" indent="0" algn="l" defTabSz="914400" rtl="0" eaLnBrk="1" latinLnBrk="0" hangingPunct="1">
              <a:spcBef>
                <a:spcPct val="20000"/>
              </a:spcBef>
              <a:buFont typeface="Arial" pitchFamily="34" charset="0"/>
              <a:buNone/>
              <a:defRPr sz="1400" kern="1200">
                <a:solidFill>
                  <a:schemeClr val="tx1">
                    <a:tint val="75000"/>
                  </a:schemeClr>
                </a:solidFill>
                <a:latin typeface="+mn-lt"/>
                <a:ea typeface="+mn-ea"/>
                <a:cs typeface="+mn-cs"/>
              </a:defRPr>
            </a:lvl9pPr>
          </a:lstStyle>
          <a:p>
            <a:r>
              <a:rPr lang="en-US"/>
              <a:t>There are always new trails being developed and the maps I have images for are not the most recent. Therefore, please consider these maps to be a rough guide at best.</a:t>
            </a:r>
          </a:p>
          <a:p>
            <a:endParaRPr lang="en-US"/>
          </a:p>
          <a:p>
            <a:pPr algn="l"/>
            <a:r>
              <a:rPr lang="en-US"/>
              <a:t>If you want to buy your own maps for this trip then the best one I’ve found  for Mt. Hood is the 2015 Mt. Hood Winter Trails (</a:t>
            </a:r>
            <a:r>
              <a:rPr lang="en-US">
                <a:hlinkClick r:id="rId5"/>
              </a:rPr>
              <a:t>BuyBetterMaps</a:t>
            </a:r>
            <a:r>
              <a:rPr lang="en-US"/>
              <a:t>,   </a:t>
            </a:r>
            <a:r>
              <a:rPr lang="en-US">
                <a:hlinkClick r:id="rId6"/>
              </a:rPr>
              <a:t>Amazon </a:t>
            </a:r>
            <a:r>
              <a:rPr lang="en-US"/>
              <a:t> or your local REI)</a:t>
            </a:r>
            <a:endParaRPr lang="en-US" dirty="0"/>
          </a:p>
        </p:txBody>
      </p:sp>
      <p:cxnSp>
        <p:nvCxnSpPr>
          <p:cNvPr id="12" name="Straight Arrow Connector 11"/>
          <p:cNvCxnSpPr/>
          <p:nvPr/>
        </p:nvCxnSpPr>
        <p:spPr>
          <a:xfrm>
            <a:off x="2742406" y="5308600"/>
            <a:ext cx="553795" cy="0"/>
          </a:xfrm>
          <a:prstGeom prst="straightConnector1">
            <a:avLst/>
          </a:prstGeom>
          <a:ln w="57150">
            <a:solidFill>
              <a:schemeClr val="tx1"/>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6183975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3700" y="173038"/>
            <a:ext cx="8229600" cy="1143000"/>
          </a:xfrm>
        </p:spPr>
        <p:txBody>
          <a:bodyPr>
            <a:normAutofit/>
          </a:bodyPr>
          <a:lstStyle/>
          <a:p>
            <a:r>
              <a:rPr lang="en-US" dirty="0">
                <a:hlinkClick r:id="rId2"/>
              </a:rPr>
              <a:t>ONC Ski Rating</a:t>
            </a:r>
            <a:endParaRPr lang="en-US" sz="3100" dirty="0">
              <a:solidFill>
                <a:srgbClr val="C00000"/>
              </a:solidFill>
            </a:endParaRPr>
          </a:p>
        </p:txBody>
      </p:sp>
      <p:sp>
        <p:nvSpPr>
          <p:cNvPr id="3" name="Content Placeholder 2"/>
          <p:cNvSpPr>
            <a:spLocks noGrp="1"/>
          </p:cNvSpPr>
          <p:nvPr>
            <p:ph idx="1"/>
          </p:nvPr>
        </p:nvSpPr>
        <p:spPr>
          <a:xfrm>
            <a:off x="419100" y="1485900"/>
            <a:ext cx="8229600" cy="4525963"/>
          </a:xfrm>
        </p:spPr>
        <p:txBody>
          <a:bodyPr>
            <a:normAutofit fontScale="70000" lnSpcReduction="20000"/>
          </a:bodyPr>
          <a:lstStyle/>
          <a:p>
            <a:r>
              <a:rPr lang="en-US" dirty="0"/>
              <a:t>Novice level</a:t>
            </a:r>
          </a:p>
          <a:p>
            <a:pPr lvl="1"/>
            <a:r>
              <a:rPr lang="en-US" dirty="0"/>
              <a:t>These tours are for the inexperienced skiers. While this is not a lesson, the leader will help new skiers as much as possible. Tour length is 3-5 miles over nearly flat terrain.</a:t>
            </a:r>
          </a:p>
          <a:p>
            <a:r>
              <a:rPr lang="en-US" dirty="0"/>
              <a:t>Beginning/Easy level</a:t>
            </a:r>
          </a:p>
          <a:p>
            <a:pPr lvl="1"/>
            <a:r>
              <a:rPr lang="en-US" dirty="0"/>
              <a:t>4 to 6 Miles over gentle terrain at a pace comfortable for all participants</a:t>
            </a:r>
          </a:p>
          <a:p>
            <a:r>
              <a:rPr lang="en-US" dirty="0"/>
              <a:t>Intermediate level</a:t>
            </a:r>
          </a:p>
          <a:p>
            <a:pPr lvl="1"/>
            <a:r>
              <a:rPr lang="en-US" dirty="0"/>
              <a:t>6 to 12 miles. Terrain flat to long hills that are no steeper than found on a road (maximum 10 degrees). Moderate pace. Trail turning skills required, if there are hills.</a:t>
            </a:r>
          </a:p>
          <a:p>
            <a:r>
              <a:rPr lang="en-US" dirty="0"/>
              <a:t>Advanced level</a:t>
            </a:r>
          </a:p>
          <a:p>
            <a:pPr lvl="1"/>
            <a:r>
              <a:rPr lang="en-US" dirty="0"/>
              <a:t>&gt; 12 miles. Terrain flat to steep hills (&gt; 10 degrees). Moderate to fast pace. Strong turning skills required on the tours with steeper slopes.</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What to Bring/Gear</a:t>
            </a:r>
            <a:br>
              <a:rPr lang="en-US" dirty="0"/>
            </a:br>
            <a:r>
              <a:rPr lang="en-US" sz="3100" dirty="0"/>
              <a:t>(click links below for more info)</a:t>
            </a:r>
            <a:endParaRPr lang="en-US" dirty="0"/>
          </a:p>
        </p:txBody>
      </p:sp>
      <p:sp>
        <p:nvSpPr>
          <p:cNvPr id="3" name="Content Placeholder 2"/>
          <p:cNvSpPr>
            <a:spLocks noGrp="1"/>
          </p:cNvSpPr>
          <p:nvPr>
            <p:ph idx="1"/>
          </p:nvPr>
        </p:nvSpPr>
        <p:spPr>
          <a:xfrm>
            <a:off x="457200" y="1968500"/>
            <a:ext cx="8229600" cy="4157663"/>
          </a:xfrm>
        </p:spPr>
        <p:txBody>
          <a:bodyPr/>
          <a:lstStyle/>
          <a:p>
            <a:r>
              <a:rPr lang="en-US" dirty="0">
                <a:hlinkClick r:id="rId2"/>
              </a:rPr>
              <a:t>Ski Rental Options</a:t>
            </a:r>
            <a:endParaRPr lang="en-US" dirty="0"/>
          </a:p>
          <a:p>
            <a:r>
              <a:rPr lang="en-US" dirty="0">
                <a:hlinkClick r:id="rId3"/>
              </a:rPr>
              <a:t>What to Wear</a:t>
            </a:r>
            <a:endParaRPr lang="en-US" dirty="0"/>
          </a:p>
          <a:p>
            <a:r>
              <a:rPr lang="en-US" dirty="0">
                <a:hlinkClick r:id="rId4"/>
              </a:rPr>
              <a:t>Tour Essentials</a:t>
            </a:r>
            <a:endParaRPr lang="en-US" dirty="0"/>
          </a:p>
          <a:p>
            <a:r>
              <a:rPr lang="en-US" dirty="0"/>
              <a:t>Chocolate for trip leaders. </a:t>
            </a:r>
          </a:p>
        </p:txBody>
      </p:sp>
      <p:sp>
        <p:nvSpPr>
          <p:cNvPr id="4" name="Rectangle 3"/>
          <p:cNvSpPr/>
          <p:nvPr/>
        </p:nvSpPr>
        <p:spPr>
          <a:xfrm>
            <a:off x="1320800" y="4912836"/>
            <a:ext cx="6121400" cy="1323439"/>
          </a:xfrm>
          <a:prstGeom prst="rect">
            <a:avLst/>
          </a:prstGeom>
        </p:spPr>
        <p:txBody>
          <a:bodyPr wrap="square">
            <a:spAutoFit/>
          </a:bodyPr>
          <a:lstStyle/>
          <a:p>
            <a:pPr algn="ctr"/>
            <a:r>
              <a:rPr lang="en-US" sz="2000" dirty="0">
                <a:solidFill>
                  <a:srgbClr val="C00000"/>
                </a:solidFill>
              </a:rPr>
              <a:t>Note that if you need to rent skis you’ll need to rent them prior to the trip. It takes quite a while to rent and it doesn’t work to split the group and try and regroup when renting on the way</a:t>
            </a:r>
            <a:endParaRPr lang="en-US" sz="2000" dirty="0"/>
          </a:p>
        </p:txBody>
      </p:sp>
      <p:pic>
        <p:nvPicPr>
          <p:cNvPr id="5" name="Picture 2" descr="Image result for chocolate"/>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5514454" y="1858388"/>
            <a:ext cx="3129483" cy="250358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4964157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Weather Reports</a:t>
            </a:r>
          </a:p>
        </p:txBody>
      </p:sp>
      <p:sp>
        <p:nvSpPr>
          <p:cNvPr id="3" name="Content Placeholder 2"/>
          <p:cNvSpPr>
            <a:spLocks noGrp="1"/>
          </p:cNvSpPr>
          <p:nvPr>
            <p:ph idx="1"/>
          </p:nvPr>
        </p:nvSpPr>
        <p:spPr>
          <a:xfrm>
            <a:off x="457200" y="1485900"/>
            <a:ext cx="8229600" cy="4525963"/>
          </a:xfrm>
        </p:spPr>
        <p:txBody>
          <a:bodyPr>
            <a:normAutofit fontScale="77500" lnSpcReduction="20000"/>
          </a:bodyPr>
          <a:lstStyle/>
          <a:p>
            <a:pPr marL="0" indent="0" algn="ctr">
              <a:buNone/>
            </a:pPr>
            <a:r>
              <a:rPr lang="en-US" dirty="0"/>
              <a:t>Obviously the tour gets cancelled if we don’t have enough snow. Additionally if it looks like it is just going to rain on us all day then we’ll cancel. I like to use the following site to check the weather.</a:t>
            </a:r>
          </a:p>
          <a:p>
            <a:pPr marL="0" indent="0" algn="ctr">
              <a:buNone/>
            </a:pPr>
            <a:endParaRPr lang="en-US" dirty="0"/>
          </a:p>
          <a:p>
            <a:r>
              <a:rPr lang="en-US" sz="3000" dirty="0">
                <a:hlinkClick r:id="rId2"/>
              </a:rPr>
              <a:t>National Weather Service Zone Forecast. </a:t>
            </a:r>
            <a:r>
              <a:rPr lang="en-US" sz="3000" dirty="0"/>
              <a:t>Good general description and snow level info.</a:t>
            </a:r>
          </a:p>
          <a:p>
            <a:r>
              <a:rPr lang="en-US" sz="3000" dirty="0">
                <a:hlinkClick r:id="rId3"/>
              </a:rPr>
              <a:t>Mount Hood </a:t>
            </a:r>
            <a:r>
              <a:rPr lang="en-US" sz="3000" dirty="0" err="1">
                <a:hlinkClick r:id="rId3"/>
              </a:rPr>
              <a:t>WebCams</a:t>
            </a:r>
            <a:r>
              <a:rPr lang="en-US" sz="3000" dirty="0"/>
              <a:t>. Amar </a:t>
            </a:r>
            <a:r>
              <a:rPr lang="en-US" sz="3000" dirty="0" err="1"/>
              <a:t>Andalkar</a:t>
            </a:r>
            <a:r>
              <a:rPr lang="en-US" sz="3000" dirty="0"/>
              <a:t> does a great job at pulling together all the </a:t>
            </a:r>
            <a:r>
              <a:rPr lang="en-US" sz="3000" dirty="0" err="1"/>
              <a:t>WebCams</a:t>
            </a:r>
            <a:r>
              <a:rPr lang="en-US" sz="3000" dirty="0"/>
              <a:t>. For day tours I like to look to see how much snow there is in Government Camp</a:t>
            </a:r>
          </a:p>
          <a:p>
            <a:r>
              <a:rPr lang="en-US" sz="3000" dirty="0">
                <a:hlinkClick r:id="rId4"/>
              </a:rPr>
              <a:t>Northwest Avalanche Center </a:t>
            </a:r>
            <a:r>
              <a:rPr lang="en-US" sz="3000" dirty="0"/>
              <a:t>– Not applicable to the vast majority of ONC tours (since we rarely ski on or across slopes steep enough to avalanche) </a:t>
            </a:r>
          </a:p>
        </p:txBody>
      </p:sp>
    </p:spTree>
    <p:extLst>
      <p:ext uri="{BB962C8B-B14F-4D97-AF65-F5344CB8AC3E}">
        <p14:creationId xmlns:p14="http://schemas.microsoft.com/office/powerpoint/2010/main" val="1289501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Cancellation</a:t>
            </a:r>
          </a:p>
        </p:txBody>
      </p:sp>
      <p:sp>
        <p:nvSpPr>
          <p:cNvPr id="3" name="Content Placeholder 2"/>
          <p:cNvSpPr>
            <a:spLocks noGrp="1"/>
          </p:cNvSpPr>
          <p:nvPr>
            <p:ph idx="1"/>
          </p:nvPr>
        </p:nvSpPr>
        <p:spPr/>
        <p:txBody>
          <a:bodyPr/>
          <a:lstStyle/>
          <a:p>
            <a:r>
              <a:rPr lang="en-US" dirty="0"/>
              <a:t>Cancellations are rare but they do occasionally happen</a:t>
            </a:r>
          </a:p>
          <a:p>
            <a:r>
              <a:rPr lang="en-US" dirty="0"/>
              <a:t>Please check your e-mail before driving out to carpool spot. </a:t>
            </a:r>
          </a:p>
          <a:p>
            <a:r>
              <a:rPr lang="en-US" dirty="0"/>
              <a:t>I’ll e-mail only if there is a cancel or change in plans, otherwise the trip is on.</a:t>
            </a:r>
          </a:p>
        </p:txBody>
      </p:sp>
    </p:spTree>
    <p:extLst>
      <p:ext uri="{BB962C8B-B14F-4D97-AF65-F5344CB8AC3E}">
        <p14:creationId xmlns:p14="http://schemas.microsoft.com/office/powerpoint/2010/main" val="5219492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4956" y="89316"/>
            <a:ext cx="8229600" cy="1143000"/>
          </a:xfrm>
        </p:spPr>
        <p:txBody>
          <a:bodyPr>
            <a:normAutofit fontScale="90000"/>
          </a:bodyPr>
          <a:lstStyle/>
          <a:p>
            <a:r>
              <a:rPr lang="en-US" dirty="0"/>
              <a:t>More Detailed Route Info</a:t>
            </a:r>
            <a:br>
              <a:rPr lang="en-US" dirty="0"/>
            </a:br>
            <a:r>
              <a:rPr lang="en-US" sz="2700" dirty="0"/>
              <a:t> Distance  ~11 miles with 1000 feet elevation gain</a:t>
            </a:r>
            <a:br>
              <a:rPr lang="en-US" sz="2700" dirty="0"/>
            </a:br>
            <a:r>
              <a:rPr lang="en-US" sz="2700" dirty="0"/>
              <a:t>About 7.5 miles if we take Quarry cutoff</a:t>
            </a:r>
            <a:endParaRPr lang="en-US" dirty="0"/>
          </a:p>
        </p:txBody>
      </p:sp>
      <p:sp>
        <p:nvSpPr>
          <p:cNvPr id="3" name="Content Placeholder 2"/>
          <p:cNvSpPr>
            <a:spLocks noGrp="1"/>
          </p:cNvSpPr>
          <p:nvPr>
            <p:ph idx="1"/>
          </p:nvPr>
        </p:nvSpPr>
        <p:spPr>
          <a:xfrm>
            <a:off x="474956" y="1728586"/>
            <a:ext cx="8229600" cy="4525963"/>
          </a:xfrm>
        </p:spPr>
        <p:txBody>
          <a:bodyPr>
            <a:normAutofit lnSpcReduction="10000"/>
          </a:bodyPr>
          <a:lstStyle/>
          <a:p>
            <a:r>
              <a:rPr lang="en-US" sz="2800" dirty="0"/>
              <a:t>This is an intermediate tour. It is mostly on roads so it doesn’t take a high level of skiing ability but we’ll cover a lot of miles so you need to be fit.</a:t>
            </a:r>
          </a:p>
          <a:p>
            <a:r>
              <a:rPr lang="en-US" sz="2800" dirty="0"/>
              <a:t>The tour descends from Trillium Sno-Park and we’ll take hard right and do a loop around Trillium lake. </a:t>
            </a:r>
          </a:p>
          <a:p>
            <a:r>
              <a:rPr lang="en-US" sz="2800" dirty="0"/>
              <a:t>This is the limit of most Trillium tours but we’ll do more. We’ll push on and do the Mud Creek ridge route (7 more miles!). </a:t>
            </a:r>
          </a:p>
          <a:p>
            <a:r>
              <a:rPr lang="en-US" sz="2800" dirty="0"/>
              <a:t>We may take the quarry cutoff and we may stop somewhere and try a few turns (optional)</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Box 23"/>
          <p:cNvSpPr txBox="1"/>
          <p:nvPr/>
        </p:nvSpPr>
        <p:spPr>
          <a:xfrm>
            <a:off x="533400" y="6083300"/>
            <a:ext cx="2501900" cy="369332"/>
          </a:xfrm>
          <a:prstGeom prst="rect">
            <a:avLst/>
          </a:prstGeom>
          <a:noFill/>
        </p:spPr>
        <p:txBody>
          <a:bodyPr wrap="square" rtlCol="0">
            <a:spAutoFit/>
          </a:bodyPr>
          <a:lstStyle/>
          <a:p>
            <a:r>
              <a:rPr lang="en-US" dirty="0"/>
              <a:t>Technical Skiing Ability</a:t>
            </a:r>
          </a:p>
        </p:txBody>
      </p:sp>
      <p:sp>
        <p:nvSpPr>
          <p:cNvPr id="25" name="TextBox 24"/>
          <p:cNvSpPr txBox="1"/>
          <p:nvPr/>
        </p:nvSpPr>
        <p:spPr>
          <a:xfrm>
            <a:off x="3714750" y="6083300"/>
            <a:ext cx="1771650" cy="369332"/>
          </a:xfrm>
          <a:prstGeom prst="rect">
            <a:avLst/>
          </a:prstGeom>
          <a:noFill/>
        </p:spPr>
        <p:txBody>
          <a:bodyPr wrap="square" rtlCol="0">
            <a:spAutoFit/>
          </a:bodyPr>
          <a:lstStyle/>
          <a:p>
            <a:pPr algn="ctr"/>
            <a:r>
              <a:rPr lang="en-US" dirty="0"/>
              <a:t>Skiing Fitness</a:t>
            </a:r>
          </a:p>
        </p:txBody>
      </p:sp>
      <p:sp>
        <p:nvSpPr>
          <p:cNvPr id="34" name="TextBox 33"/>
          <p:cNvSpPr txBox="1"/>
          <p:nvPr/>
        </p:nvSpPr>
        <p:spPr>
          <a:xfrm>
            <a:off x="6838950" y="6083300"/>
            <a:ext cx="1771650" cy="369332"/>
          </a:xfrm>
          <a:prstGeom prst="rect">
            <a:avLst/>
          </a:prstGeom>
          <a:noFill/>
        </p:spPr>
        <p:txBody>
          <a:bodyPr wrap="square" rtlCol="0">
            <a:spAutoFit/>
          </a:bodyPr>
          <a:lstStyle/>
          <a:p>
            <a:r>
              <a:rPr lang="en-US" dirty="0"/>
              <a:t>Isolation/Risk</a:t>
            </a:r>
          </a:p>
        </p:txBody>
      </p:sp>
      <p:grpSp>
        <p:nvGrpSpPr>
          <p:cNvPr id="43" name="Group 42"/>
          <p:cNvGrpSpPr/>
          <p:nvPr/>
        </p:nvGrpSpPr>
        <p:grpSpPr>
          <a:xfrm>
            <a:off x="1244600" y="1156732"/>
            <a:ext cx="1054100" cy="4953000"/>
            <a:chOff x="1244600" y="1200666"/>
            <a:chExt cx="1054100" cy="4953000"/>
          </a:xfrm>
        </p:grpSpPr>
        <p:grpSp>
          <p:nvGrpSpPr>
            <p:cNvPr id="15" name="Group 14"/>
            <p:cNvGrpSpPr/>
            <p:nvPr/>
          </p:nvGrpSpPr>
          <p:grpSpPr>
            <a:xfrm>
              <a:off x="1244600" y="1371600"/>
              <a:ext cx="787400" cy="4597400"/>
              <a:chOff x="1104900" y="1295400"/>
              <a:chExt cx="787400" cy="4597400"/>
            </a:xfrm>
          </p:grpSpPr>
          <p:cxnSp>
            <p:nvCxnSpPr>
              <p:cNvPr id="5" name="Straight Connector 4"/>
              <p:cNvCxnSpPr/>
              <p:nvPr/>
            </p:nvCxnSpPr>
            <p:spPr>
              <a:xfrm>
                <a:off x="1498600" y="1295400"/>
                <a:ext cx="0" cy="45720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flipH="1">
                <a:off x="1104900" y="58928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flipH="1">
                <a:off x="1104900" y="1295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flipH="1">
                <a:off x="1104900" y="4978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flipH="1">
                <a:off x="1104900" y="40767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flipH="1">
                <a:off x="1104900" y="31496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flipH="1">
                <a:off x="1104900" y="22225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36" name="TextBox 35"/>
            <p:cNvSpPr txBox="1"/>
            <p:nvPr/>
          </p:nvSpPr>
          <p:spPr>
            <a:xfrm>
              <a:off x="1993900" y="1200666"/>
              <a:ext cx="304800" cy="369332"/>
            </a:xfrm>
            <a:prstGeom prst="rect">
              <a:avLst/>
            </a:prstGeom>
            <a:noFill/>
          </p:spPr>
          <p:txBody>
            <a:bodyPr wrap="square" rtlCol="0">
              <a:spAutoFit/>
            </a:bodyPr>
            <a:lstStyle/>
            <a:p>
              <a:r>
                <a:rPr lang="en-US" dirty="0"/>
                <a:t>5</a:t>
              </a:r>
            </a:p>
          </p:txBody>
        </p:sp>
        <p:sp>
          <p:nvSpPr>
            <p:cNvPr id="37" name="TextBox 36"/>
            <p:cNvSpPr txBox="1"/>
            <p:nvPr/>
          </p:nvSpPr>
          <p:spPr>
            <a:xfrm>
              <a:off x="1993900" y="2102366"/>
              <a:ext cx="304800" cy="369332"/>
            </a:xfrm>
            <a:prstGeom prst="rect">
              <a:avLst/>
            </a:prstGeom>
            <a:noFill/>
          </p:spPr>
          <p:txBody>
            <a:bodyPr wrap="square" rtlCol="0">
              <a:spAutoFit/>
            </a:bodyPr>
            <a:lstStyle/>
            <a:p>
              <a:r>
                <a:rPr lang="en-US" dirty="0"/>
                <a:t>4</a:t>
              </a:r>
            </a:p>
          </p:txBody>
        </p:sp>
        <p:sp>
          <p:nvSpPr>
            <p:cNvPr id="38" name="TextBox 37"/>
            <p:cNvSpPr txBox="1"/>
            <p:nvPr/>
          </p:nvSpPr>
          <p:spPr>
            <a:xfrm>
              <a:off x="1993900" y="3029466"/>
              <a:ext cx="304800" cy="369332"/>
            </a:xfrm>
            <a:prstGeom prst="rect">
              <a:avLst/>
            </a:prstGeom>
            <a:noFill/>
          </p:spPr>
          <p:txBody>
            <a:bodyPr wrap="square" rtlCol="0">
              <a:spAutoFit/>
            </a:bodyPr>
            <a:lstStyle/>
            <a:p>
              <a:r>
                <a:rPr lang="en-US" dirty="0"/>
                <a:t>3</a:t>
              </a:r>
            </a:p>
          </p:txBody>
        </p:sp>
        <p:sp>
          <p:nvSpPr>
            <p:cNvPr id="39" name="TextBox 38"/>
            <p:cNvSpPr txBox="1"/>
            <p:nvPr/>
          </p:nvSpPr>
          <p:spPr>
            <a:xfrm>
              <a:off x="1993900" y="3961368"/>
              <a:ext cx="304800" cy="369332"/>
            </a:xfrm>
            <a:prstGeom prst="rect">
              <a:avLst/>
            </a:prstGeom>
            <a:noFill/>
          </p:spPr>
          <p:txBody>
            <a:bodyPr wrap="square" rtlCol="0">
              <a:spAutoFit/>
            </a:bodyPr>
            <a:lstStyle/>
            <a:p>
              <a:r>
                <a:rPr lang="en-US" dirty="0"/>
                <a:t>2</a:t>
              </a:r>
            </a:p>
          </p:txBody>
        </p:sp>
        <p:sp>
          <p:nvSpPr>
            <p:cNvPr id="40" name="TextBox 39"/>
            <p:cNvSpPr txBox="1"/>
            <p:nvPr/>
          </p:nvSpPr>
          <p:spPr>
            <a:xfrm>
              <a:off x="1993900" y="4869934"/>
              <a:ext cx="304800" cy="369332"/>
            </a:xfrm>
            <a:prstGeom prst="rect">
              <a:avLst/>
            </a:prstGeom>
            <a:noFill/>
          </p:spPr>
          <p:txBody>
            <a:bodyPr wrap="square" rtlCol="0">
              <a:spAutoFit/>
            </a:bodyPr>
            <a:lstStyle/>
            <a:p>
              <a:r>
                <a:rPr lang="en-US" dirty="0"/>
                <a:t>1</a:t>
              </a:r>
            </a:p>
          </p:txBody>
        </p:sp>
        <p:sp>
          <p:nvSpPr>
            <p:cNvPr id="42" name="TextBox 41"/>
            <p:cNvSpPr txBox="1"/>
            <p:nvPr/>
          </p:nvSpPr>
          <p:spPr>
            <a:xfrm>
              <a:off x="1993900" y="5784334"/>
              <a:ext cx="304800" cy="369332"/>
            </a:xfrm>
            <a:prstGeom prst="rect">
              <a:avLst/>
            </a:prstGeom>
            <a:noFill/>
          </p:spPr>
          <p:txBody>
            <a:bodyPr wrap="square" rtlCol="0">
              <a:spAutoFit/>
            </a:bodyPr>
            <a:lstStyle/>
            <a:p>
              <a:r>
                <a:rPr lang="en-US" dirty="0"/>
                <a:t>0</a:t>
              </a:r>
            </a:p>
          </p:txBody>
        </p:sp>
      </p:grpSp>
      <p:grpSp>
        <p:nvGrpSpPr>
          <p:cNvPr id="44" name="Group 43"/>
          <p:cNvGrpSpPr/>
          <p:nvPr/>
        </p:nvGrpSpPr>
        <p:grpSpPr>
          <a:xfrm>
            <a:off x="4165600" y="1156732"/>
            <a:ext cx="1054100" cy="4953000"/>
            <a:chOff x="1244600" y="1200666"/>
            <a:chExt cx="1054100" cy="4953000"/>
          </a:xfrm>
        </p:grpSpPr>
        <p:grpSp>
          <p:nvGrpSpPr>
            <p:cNvPr id="45" name="Group 44"/>
            <p:cNvGrpSpPr/>
            <p:nvPr/>
          </p:nvGrpSpPr>
          <p:grpSpPr>
            <a:xfrm>
              <a:off x="1244600" y="1371600"/>
              <a:ext cx="787400" cy="4597400"/>
              <a:chOff x="1104900" y="1295400"/>
              <a:chExt cx="787400" cy="4597400"/>
            </a:xfrm>
          </p:grpSpPr>
          <p:cxnSp>
            <p:nvCxnSpPr>
              <p:cNvPr id="52" name="Straight Connector 51"/>
              <p:cNvCxnSpPr/>
              <p:nvPr/>
            </p:nvCxnSpPr>
            <p:spPr>
              <a:xfrm>
                <a:off x="1498600" y="1295400"/>
                <a:ext cx="0" cy="45720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H="1">
                <a:off x="1104900" y="58928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flipH="1">
                <a:off x="1104900" y="1295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H="1">
                <a:off x="1104900" y="4978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H="1">
                <a:off x="1104900" y="40767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H="1">
                <a:off x="1104900" y="31496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flipH="1">
                <a:off x="1104900" y="22225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46" name="TextBox 45"/>
            <p:cNvSpPr txBox="1"/>
            <p:nvPr/>
          </p:nvSpPr>
          <p:spPr>
            <a:xfrm>
              <a:off x="1993900" y="1200666"/>
              <a:ext cx="304800" cy="369332"/>
            </a:xfrm>
            <a:prstGeom prst="rect">
              <a:avLst/>
            </a:prstGeom>
            <a:noFill/>
          </p:spPr>
          <p:txBody>
            <a:bodyPr wrap="square" rtlCol="0">
              <a:spAutoFit/>
            </a:bodyPr>
            <a:lstStyle/>
            <a:p>
              <a:r>
                <a:rPr lang="en-US" dirty="0"/>
                <a:t>5</a:t>
              </a:r>
            </a:p>
          </p:txBody>
        </p:sp>
        <p:sp>
          <p:nvSpPr>
            <p:cNvPr id="47" name="TextBox 46"/>
            <p:cNvSpPr txBox="1"/>
            <p:nvPr/>
          </p:nvSpPr>
          <p:spPr>
            <a:xfrm>
              <a:off x="1993900" y="2102366"/>
              <a:ext cx="304800" cy="369332"/>
            </a:xfrm>
            <a:prstGeom prst="rect">
              <a:avLst/>
            </a:prstGeom>
            <a:noFill/>
          </p:spPr>
          <p:txBody>
            <a:bodyPr wrap="square" rtlCol="0">
              <a:spAutoFit/>
            </a:bodyPr>
            <a:lstStyle/>
            <a:p>
              <a:r>
                <a:rPr lang="en-US" dirty="0"/>
                <a:t>4</a:t>
              </a:r>
            </a:p>
          </p:txBody>
        </p:sp>
        <p:sp>
          <p:nvSpPr>
            <p:cNvPr id="48" name="TextBox 47"/>
            <p:cNvSpPr txBox="1"/>
            <p:nvPr/>
          </p:nvSpPr>
          <p:spPr>
            <a:xfrm>
              <a:off x="1993900" y="3029466"/>
              <a:ext cx="304800" cy="369332"/>
            </a:xfrm>
            <a:prstGeom prst="rect">
              <a:avLst/>
            </a:prstGeom>
            <a:noFill/>
          </p:spPr>
          <p:txBody>
            <a:bodyPr wrap="square" rtlCol="0">
              <a:spAutoFit/>
            </a:bodyPr>
            <a:lstStyle/>
            <a:p>
              <a:r>
                <a:rPr lang="en-US" dirty="0"/>
                <a:t>3</a:t>
              </a:r>
            </a:p>
          </p:txBody>
        </p:sp>
        <p:sp>
          <p:nvSpPr>
            <p:cNvPr id="49" name="TextBox 48"/>
            <p:cNvSpPr txBox="1"/>
            <p:nvPr/>
          </p:nvSpPr>
          <p:spPr>
            <a:xfrm>
              <a:off x="1993900" y="3961368"/>
              <a:ext cx="304800" cy="369332"/>
            </a:xfrm>
            <a:prstGeom prst="rect">
              <a:avLst/>
            </a:prstGeom>
            <a:noFill/>
          </p:spPr>
          <p:txBody>
            <a:bodyPr wrap="square" rtlCol="0">
              <a:spAutoFit/>
            </a:bodyPr>
            <a:lstStyle/>
            <a:p>
              <a:r>
                <a:rPr lang="en-US" dirty="0"/>
                <a:t>2</a:t>
              </a:r>
            </a:p>
          </p:txBody>
        </p:sp>
        <p:sp>
          <p:nvSpPr>
            <p:cNvPr id="50" name="TextBox 49"/>
            <p:cNvSpPr txBox="1"/>
            <p:nvPr/>
          </p:nvSpPr>
          <p:spPr>
            <a:xfrm>
              <a:off x="1993900" y="4869934"/>
              <a:ext cx="304800" cy="369332"/>
            </a:xfrm>
            <a:prstGeom prst="rect">
              <a:avLst/>
            </a:prstGeom>
            <a:noFill/>
          </p:spPr>
          <p:txBody>
            <a:bodyPr wrap="square" rtlCol="0">
              <a:spAutoFit/>
            </a:bodyPr>
            <a:lstStyle/>
            <a:p>
              <a:r>
                <a:rPr lang="en-US" dirty="0"/>
                <a:t>1</a:t>
              </a:r>
            </a:p>
          </p:txBody>
        </p:sp>
        <p:sp>
          <p:nvSpPr>
            <p:cNvPr id="51" name="TextBox 50"/>
            <p:cNvSpPr txBox="1"/>
            <p:nvPr/>
          </p:nvSpPr>
          <p:spPr>
            <a:xfrm>
              <a:off x="1993900" y="5784334"/>
              <a:ext cx="304800" cy="369332"/>
            </a:xfrm>
            <a:prstGeom prst="rect">
              <a:avLst/>
            </a:prstGeom>
            <a:noFill/>
          </p:spPr>
          <p:txBody>
            <a:bodyPr wrap="square" rtlCol="0">
              <a:spAutoFit/>
            </a:bodyPr>
            <a:lstStyle/>
            <a:p>
              <a:r>
                <a:rPr lang="en-US" dirty="0"/>
                <a:t>0</a:t>
              </a:r>
            </a:p>
          </p:txBody>
        </p:sp>
      </p:grpSp>
      <p:grpSp>
        <p:nvGrpSpPr>
          <p:cNvPr id="59" name="Group 58"/>
          <p:cNvGrpSpPr/>
          <p:nvPr/>
        </p:nvGrpSpPr>
        <p:grpSpPr>
          <a:xfrm>
            <a:off x="7061200" y="1156732"/>
            <a:ext cx="1054100" cy="4953000"/>
            <a:chOff x="1244600" y="1200666"/>
            <a:chExt cx="1054100" cy="4953000"/>
          </a:xfrm>
        </p:grpSpPr>
        <p:grpSp>
          <p:nvGrpSpPr>
            <p:cNvPr id="60" name="Group 59"/>
            <p:cNvGrpSpPr/>
            <p:nvPr/>
          </p:nvGrpSpPr>
          <p:grpSpPr>
            <a:xfrm>
              <a:off x="1244600" y="1371600"/>
              <a:ext cx="787400" cy="4597400"/>
              <a:chOff x="1104900" y="1295400"/>
              <a:chExt cx="787400" cy="4597400"/>
            </a:xfrm>
          </p:grpSpPr>
          <p:cxnSp>
            <p:nvCxnSpPr>
              <p:cNvPr id="67" name="Straight Connector 66"/>
              <p:cNvCxnSpPr/>
              <p:nvPr/>
            </p:nvCxnSpPr>
            <p:spPr>
              <a:xfrm>
                <a:off x="1498600" y="1295400"/>
                <a:ext cx="0" cy="457200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flipH="1">
                <a:off x="1104900" y="58928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1104900" y="1295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1104900" y="49784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1104900" y="40767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1104900" y="31496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1104900" y="2222500"/>
                <a:ext cx="787400" cy="0"/>
              </a:xfrm>
              <a:prstGeom prst="line">
                <a:avLst/>
              </a:prstGeom>
              <a:ln w="44450">
                <a:solidFill>
                  <a:schemeClr val="tx1"/>
                </a:solidFill>
              </a:ln>
            </p:spPr>
            <p:style>
              <a:lnRef idx="1">
                <a:schemeClr val="accent1"/>
              </a:lnRef>
              <a:fillRef idx="0">
                <a:schemeClr val="accent1"/>
              </a:fillRef>
              <a:effectRef idx="0">
                <a:schemeClr val="accent1"/>
              </a:effectRef>
              <a:fontRef idx="minor">
                <a:schemeClr val="tx1"/>
              </a:fontRef>
            </p:style>
          </p:cxnSp>
        </p:grpSp>
        <p:sp>
          <p:nvSpPr>
            <p:cNvPr id="61" name="TextBox 60"/>
            <p:cNvSpPr txBox="1"/>
            <p:nvPr/>
          </p:nvSpPr>
          <p:spPr>
            <a:xfrm>
              <a:off x="1993900" y="1200666"/>
              <a:ext cx="304800" cy="369332"/>
            </a:xfrm>
            <a:prstGeom prst="rect">
              <a:avLst/>
            </a:prstGeom>
            <a:noFill/>
          </p:spPr>
          <p:txBody>
            <a:bodyPr wrap="square" rtlCol="0">
              <a:spAutoFit/>
            </a:bodyPr>
            <a:lstStyle/>
            <a:p>
              <a:r>
                <a:rPr lang="en-US" dirty="0"/>
                <a:t>5</a:t>
              </a:r>
            </a:p>
          </p:txBody>
        </p:sp>
        <p:sp>
          <p:nvSpPr>
            <p:cNvPr id="62" name="TextBox 61"/>
            <p:cNvSpPr txBox="1"/>
            <p:nvPr/>
          </p:nvSpPr>
          <p:spPr>
            <a:xfrm>
              <a:off x="1993900" y="2102366"/>
              <a:ext cx="304800" cy="369332"/>
            </a:xfrm>
            <a:prstGeom prst="rect">
              <a:avLst/>
            </a:prstGeom>
            <a:noFill/>
          </p:spPr>
          <p:txBody>
            <a:bodyPr wrap="square" rtlCol="0">
              <a:spAutoFit/>
            </a:bodyPr>
            <a:lstStyle/>
            <a:p>
              <a:r>
                <a:rPr lang="en-US" dirty="0"/>
                <a:t>4</a:t>
              </a:r>
            </a:p>
          </p:txBody>
        </p:sp>
        <p:sp>
          <p:nvSpPr>
            <p:cNvPr id="63" name="TextBox 62"/>
            <p:cNvSpPr txBox="1"/>
            <p:nvPr/>
          </p:nvSpPr>
          <p:spPr>
            <a:xfrm>
              <a:off x="1993900" y="3029466"/>
              <a:ext cx="304800" cy="369332"/>
            </a:xfrm>
            <a:prstGeom prst="rect">
              <a:avLst/>
            </a:prstGeom>
            <a:noFill/>
          </p:spPr>
          <p:txBody>
            <a:bodyPr wrap="square" rtlCol="0">
              <a:spAutoFit/>
            </a:bodyPr>
            <a:lstStyle/>
            <a:p>
              <a:r>
                <a:rPr lang="en-US" dirty="0"/>
                <a:t>3</a:t>
              </a:r>
            </a:p>
          </p:txBody>
        </p:sp>
        <p:sp>
          <p:nvSpPr>
            <p:cNvPr id="64" name="TextBox 63"/>
            <p:cNvSpPr txBox="1"/>
            <p:nvPr/>
          </p:nvSpPr>
          <p:spPr>
            <a:xfrm>
              <a:off x="1993900" y="3961368"/>
              <a:ext cx="304800" cy="369332"/>
            </a:xfrm>
            <a:prstGeom prst="rect">
              <a:avLst/>
            </a:prstGeom>
            <a:noFill/>
          </p:spPr>
          <p:txBody>
            <a:bodyPr wrap="square" rtlCol="0">
              <a:spAutoFit/>
            </a:bodyPr>
            <a:lstStyle/>
            <a:p>
              <a:r>
                <a:rPr lang="en-US" dirty="0"/>
                <a:t>2</a:t>
              </a:r>
            </a:p>
          </p:txBody>
        </p:sp>
        <p:sp>
          <p:nvSpPr>
            <p:cNvPr id="65" name="TextBox 64"/>
            <p:cNvSpPr txBox="1"/>
            <p:nvPr/>
          </p:nvSpPr>
          <p:spPr>
            <a:xfrm>
              <a:off x="1993900" y="4869934"/>
              <a:ext cx="304800" cy="369332"/>
            </a:xfrm>
            <a:prstGeom prst="rect">
              <a:avLst/>
            </a:prstGeom>
            <a:noFill/>
          </p:spPr>
          <p:txBody>
            <a:bodyPr wrap="square" rtlCol="0">
              <a:spAutoFit/>
            </a:bodyPr>
            <a:lstStyle/>
            <a:p>
              <a:r>
                <a:rPr lang="en-US" dirty="0"/>
                <a:t>1</a:t>
              </a:r>
            </a:p>
          </p:txBody>
        </p:sp>
        <p:sp>
          <p:nvSpPr>
            <p:cNvPr id="66" name="TextBox 65"/>
            <p:cNvSpPr txBox="1"/>
            <p:nvPr/>
          </p:nvSpPr>
          <p:spPr>
            <a:xfrm>
              <a:off x="1993900" y="5784334"/>
              <a:ext cx="304800" cy="369332"/>
            </a:xfrm>
            <a:prstGeom prst="rect">
              <a:avLst/>
            </a:prstGeom>
            <a:noFill/>
          </p:spPr>
          <p:txBody>
            <a:bodyPr wrap="square" rtlCol="0">
              <a:spAutoFit/>
            </a:bodyPr>
            <a:lstStyle/>
            <a:p>
              <a:r>
                <a:rPr lang="en-US" dirty="0"/>
                <a:t>0</a:t>
              </a:r>
            </a:p>
          </p:txBody>
        </p:sp>
      </p:grpSp>
      <p:sp>
        <p:nvSpPr>
          <p:cNvPr id="75" name="Oval 74"/>
          <p:cNvSpPr/>
          <p:nvPr/>
        </p:nvSpPr>
        <p:spPr>
          <a:xfrm>
            <a:off x="7200900" y="3842266"/>
            <a:ext cx="508000" cy="508000"/>
          </a:xfrm>
          <a:prstGeom prst="ellipse">
            <a:avLst/>
          </a:prstGeom>
          <a:solidFill>
            <a:srgbClr val="C00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4310743" y="2819400"/>
            <a:ext cx="508000" cy="508000"/>
          </a:xfrm>
          <a:prstGeom prst="ellipse">
            <a:avLst/>
          </a:prstGeom>
          <a:solidFill>
            <a:srgbClr val="C00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Oval 77"/>
          <p:cNvSpPr/>
          <p:nvPr/>
        </p:nvSpPr>
        <p:spPr>
          <a:xfrm>
            <a:off x="1384300" y="4121667"/>
            <a:ext cx="508000" cy="508000"/>
          </a:xfrm>
          <a:prstGeom prst="ellipse">
            <a:avLst/>
          </a:prstGeom>
          <a:solidFill>
            <a:srgbClr val="C00000">
              <a:alpha val="73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44500" y="13732"/>
            <a:ext cx="8229600" cy="1143000"/>
          </a:xfrm>
        </p:spPr>
        <p:txBody>
          <a:bodyPr/>
          <a:lstStyle/>
          <a:p>
            <a:r>
              <a:rPr lang="en-US" dirty="0"/>
              <a:t>Difficulty Rating Scale</a:t>
            </a:r>
          </a:p>
        </p:txBody>
      </p:sp>
    </p:spTree>
    <p:extLst>
      <p:ext uri="{BB962C8B-B14F-4D97-AF65-F5344CB8AC3E}">
        <p14:creationId xmlns:p14="http://schemas.microsoft.com/office/powerpoint/2010/main" val="22443732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Estimated Timing</a:t>
            </a:r>
          </a:p>
        </p:txBody>
      </p:sp>
      <p:sp>
        <p:nvSpPr>
          <p:cNvPr id="3" name="Content Placeholder 2"/>
          <p:cNvSpPr>
            <a:spLocks noGrp="1"/>
          </p:cNvSpPr>
          <p:nvPr>
            <p:ph idx="1"/>
          </p:nvPr>
        </p:nvSpPr>
        <p:spPr>
          <a:xfrm>
            <a:off x="596900" y="1562100"/>
            <a:ext cx="8229600" cy="4525963"/>
          </a:xfrm>
        </p:spPr>
        <p:txBody>
          <a:bodyPr>
            <a:normAutofit lnSpcReduction="10000"/>
          </a:bodyPr>
          <a:lstStyle/>
          <a:p>
            <a:r>
              <a:rPr lang="en-US" dirty="0"/>
              <a:t>8:00 AM Departure from Gateway</a:t>
            </a:r>
          </a:p>
          <a:p>
            <a:r>
              <a:rPr lang="en-US" dirty="0"/>
              <a:t>9:20 AM Park at Trillium Sno-Park</a:t>
            </a:r>
          </a:p>
          <a:p>
            <a:r>
              <a:rPr lang="en-US" dirty="0"/>
              <a:t>9:45 AM  Start Skiing</a:t>
            </a:r>
          </a:p>
          <a:p>
            <a:r>
              <a:rPr lang="en-US" dirty="0"/>
              <a:t>3:30 PM Finish Skiing</a:t>
            </a:r>
          </a:p>
          <a:p>
            <a:r>
              <a:rPr lang="en-US" dirty="0"/>
              <a:t>5:30 PM back at Gateway</a:t>
            </a:r>
          </a:p>
          <a:p>
            <a:endParaRPr lang="en-US" dirty="0"/>
          </a:p>
          <a:p>
            <a:pPr marL="0" indent="0" algn="ctr">
              <a:buNone/>
            </a:pPr>
            <a:r>
              <a:rPr lang="en-US" sz="2200" dirty="0">
                <a:solidFill>
                  <a:srgbClr val="C00000"/>
                </a:solidFill>
              </a:rPr>
              <a:t>Note that if you need to rent skis you’ll need to rent them prior to the trip. It takes quite a while to rent and it doesn’t work to split the group and try and regroup when renting on the way</a:t>
            </a:r>
            <a:endParaRPr lang="en-US" sz="2200"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109538"/>
            <a:ext cx="8229600" cy="1143000"/>
          </a:xfrm>
        </p:spPr>
        <p:txBody>
          <a:bodyPr/>
          <a:lstStyle/>
          <a:p>
            <a:r>
              <a:rPr lang="en-US" dirty="0"/>
              <a:t>Tour Starting Point</a:t>
            </a:r>
          </a:p>
        </p:txBody>
      </p:sp>
      <p:sp>
        <p:nvSpPr>
          <p:cNvPr id="5" name="Content Placeholder 4"/>
          <p:cNvSpPr>
            <a:spLocks noGrp="1"/>
          </p:cNvSpPr>
          <p:nvPr>
            <p:ph idx="1"/>
          </p:nvPr>
        </p:nvSpPr>
        <p:spPr>
          <a:xfrm>
            <a:off x="457200" y="1041400"/>
            <a:ext cx="8229600" cy="4525963"/>
          </a:xfrm>
        </p:spPr>
        <p:txBody>
          <a:bodyPr/>
          <a:lstStyle/>
          <a:p>
            <a:r>
              <a:rPr lang="en-US" dirty="0"/>
              <a:t>We carpool from Gateway but we start skiing from </a:t>
            </a:r>
            <a:r>
              <a:rPr lang="en-US" dirty="0">
                <a:hlinkClick r:id="rId2"/>
              </a:rPr>
              <a:t>Trillium Lake Sno-Park</a:t>
            </a:r>
            <a:endParaRPr lang="en-US" dirty="0"/>
          </a:p>
        </p:txBody>
      </p:sp>
      <p:pic>
        <p:nvPicPr>
          <p:cNvPr id="7" name="Picture 6"/>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348740" y="2184400"/>
            <a:ext cx="6446520" cy="4578171"/>
          </a:xfrm>
          <a:prstGeom prst="rect">
            <a:avLst/>
          </a:prstGeom>
        </p:spPr>
      </p:pic>
      <p:sp>
        <p:nvSpPr>
          <p:cNvPr id="8" name="5-Point Star 7"/>
          <p:cNvSpPr/>
          <p:nvPr/>
        </p:nvSpPr>
        <p:spPr>
          <a:xfrm>
            <a:off x="4045019" y="5920346"/>
            <a:ext cx="526981" cy="489241"/>
          </a:xfrm>
          <a:prstGeom prst="star5">
            <a:avLst/>
          </a:prstGeom>
          <a:solidFill>
            <a:srgbClr val="FFC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802500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val 6"/>
          <p:cNvSpPr/>
          <p:nvPr/>
        </p:nvSpPr>
        <p:spPr>
          <a:xfrm>
            <a:off x="1616223" y="3651589"/>
            <a:ext cx="177554" cy="177553"/>
          </a:xfrm>
          <a:prstGeom prst="ellipse">
            <a:avLst/>
          </a:prstGeom>
          <a:solidFill>
            <a:srgbClr val="0080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S</a:t>
            </a:r>
          </a:p>
        </p:txBody>
      </p:sp>
      <p:sp>
        <p:nvSpPr>
          <p:cNvPr id="8" name="Oval 7"/>
          <p:cNvSpPr/>
          <p:nvPr/>
        </p:nvSpPr>
        <p:spPr>
          <a:xfrm>
            <a:off x="1344749" y="3702464"/>
            <a:ext cx="177554" cy="177553"/>
          </a:xfrm>
          <a:prstGeom prst="ellipse">
            <a:avLst/>
          </a:prstGeom>
          <a:solidFill>
            <a:srgbClr val="FF0000"/>
          </a:solidFill>
          <a:ln w="158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dirty="0"/>
              <a:t>F</a:t>
            </a:r>
          </a:p>
        </p:txBody>
      </p:sp>
      <p:pic>
        <p:nvPicPr>
          <p:cNvPr id="16" name="Picture 1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066238" y="621108"/>
            <a:ext cx="3256679" cy="5482763"/>
          </a:xfrm>
          <a:prstGeom prst="rect">
            <a:avLst/>
          </a:prstGeom>
        </p:spPr>
      </p:pic>
      <p:pic>
        <p:nvPicPr>
          <p:cNvPr id="2" name="Picture 1"/>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526505" y="316209"/>
            <a:ext cx="3950208" cy="5913120"/>
          </a:xfrm>
          <a:prstGeom prst="rect">
            <a:avLst/>
          </a:prstGeom>
        </p:spPr>
      </p:pic>
      <p:sp>
        <p:nvSpPr>
          <p:cNvPr id="3" name="Freeform 2"/>
          <p:cNvSpPr/>
          <p:nvPr/>
        </p:nvSpPr>
        <p:spPr>
          <a:xfrm>
            <a:off x="1973943" y="3149600"/>
            <a:ext cx="1509486" cy="2989943"/>
          </a:xfrm>
          <a:custGeom>
            <a:avLst/>
            <a:gdLst>
              <a:gd name="connsiteX0" fmla="*/ 1509486 w 1509486"/>
              <a:gd name="connsiteY0" fmla="*/ 188686 h 2989943"/>
              <a:gd name="connsiteX1" fmla="*/ 1407886 w 1509486"/>
              <a:gd name="connsiteY1" fmla="*/ 261257 h 2989943"/>
              <a:gd name="connsiteX2" fmla="*/ 1306286 w 1509486"/>
              <a:gd name="connsiteY2" fmla="*/ 783771 h 2989943"/>
              <a:gd name="connsiteX3" fmla="*/ 1175657 w 1509486"/>
              <a:gd name="connsiteY3" fmla="*/ 899886 h 2989943"/>
              <a:gd name="connsiteX4" fmla="*/ 972457 w 1509486"/>
              <a:gd name="connsiteY4" fmla="*/ 667657 h 2989943"/>
              <a:gd name="connsiteX5" fmla="*/ 580571 w 1509486"/>
              <a:gd name="connsiteY5" fmla="*/ 464457 h 2989943"/>
              <a:gd name="connsiteX6" fmla="*/ 551543 w 1509486"/>
              <a:gd name="connsiteY6" fmla="*/ 0 h 2989943"/>
              <a:gd name="connsiteX7" fmla="*/ 362857 w 1509486"/>
              <a:gd name="connsiteY7" fmla="*/ 72571 h 2989943"/>
              <a:gd name="connsiteX8" fmla="*/ 275771 w 1509486"/>
              <a:gd name="connsiteY8" fmla="*/ 246743 h 2989943"/>
              <a:gd name="connsiteX9" fmla="*/ 188686 w 1509486"/>
              <a:gd name="connsiteY9" fmla="*/ 362857 h 2989943"/>
              <a:gd name="connsiteX10" fmla="*/ 145143 w 1509486"/>
              <a:gd name="connsiteY10" fmla="*/ 754743 h 2989943"/>
              <a:gd name="connsiteX11" fmla="*/ 290286 w 1509486"/>
              <a:gd name="connsiteY11" fmla="*/ 899886 h 2989943"/>
              <a:gd name="connsiteX12" fmla="*/ 464457 w 1509486"/>
              <a:gd name="connsiteY12" fmla="*/ 943429 h 2989943"/>
              <a:gd name="connsiteX13" fmla="*/ 333828 w 1509486"/>
              <a:gd name="connsiteY13" fmla="*/ 1074057 h 2989943"/>
              <a:gd name="connsiteX14" fmla="*/ 391886 w 1509486"/>
              <a:gd name="connsiteY14" fmla="*/ 1291771 h 2989943"/>
              <a:gd name="connsiteX15" fmla="*/ 290286 w 1509486"/>
              <a:gd name="connsiteY15" fmla="*/ 1509486 h 2989943"/>
              <a:gd name="connsiteX16" fmla="*/ 290286 w 1509486"/>
              <a:gd name="connsiteY16" fmla="*/ 1669143 h 2989943"/>
              <a:gd name="connsiteX17" fmla="*/ 0 w 1509486"/>
              <a:gd name="connsiteY17" fmla="*/ 2322286 h 2989943"/>
              <a:gd name="connsiteX18" fmla="*/ 29028 w 1509486"/>
              <a:gd name="connsiteY18" fmla="*/ 2423886 h 2989943"/>
              <a:gd name="connsiteX19" fmla="*/ 595086 w 1509486"/>
              <a:gd name="connsiteY19" fmla="*/ 2830286 h 2989943"/>
              <a:gd name="connsiteX20" fmla="*/ 769257 w 1509486"/>
              <a:gd name="connsiteY20" fmla="*/ 2830286 h 2989943"/>
              <a:gd name="connsiteX21" fmla="*/ 769257 w 1509486"/>
              <a:gd name="connsiteY21" fmla="*/ 2989943 h 298994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1509486" h="2989943">
                <a:moveTo>
                  <a:pt x="1509486" y="188686"/>
                </a:moveTo>
                <a:lnTo>
                  <a:pt x="1407886" y="261257"/>
                </a:lnTo>
                <a:lnTo>
                  <a:pt x="1306286" y="783771"/>
                </a:lnTo>
                <a:lnTo>
                  <a:pt x="1175657" y="899886"/>
                </a:lnTo>
                <a:lnTo>
                  <a:pt x="972457" y="667657"/>
                </a:lnTo>
                <a:lnTo>
                  <a:pt x="580571" y="464457"/>
                </a:lnTo>
                <a:lnTo>
                  <a:pt x="551543" y="0"/>
                </a:lnTo>
                <a:lnTo>
                  <a:pt x="362857" y="72571"/>
                </a:lnTo>
                <a:lnTo>
                  <a:pt x="275771" y="246743"/>
                </a:lnTo>
                <a:lnTo>
                  <a:pt x="188686" y="362857"/>
                </a:lnTo>
                <a:lnTo>
                  <a:pt x="145143" y="754743"/>
                </a:lnTo>
                <a:lnTo>
                  <a:pt x="290286" y="899886"/>
                </a:lnTo>
                <a:lnTo>
                  <a:pt x="464457" y="943429"/>
                </a:lnTo>
                <a:lnTo>
                  <a:pt x="333828" y="1074057"/>
                </a:lnTo>
                <a:lnTo>
                  <a:pt x="391886" y="1291771"/>
                </a:lnTo>
                <a:lnTo>
                  <a:pt x="290286" y="1509486"/>
                </a:lnTo>
                <a:lnTo>
                  <a:pt x="290286" y="1669143"/>
                </a:lnTo>
                <a:lnTo>
                  <a:pt x="0" y="2322286"/>
                </a:lnTo>
                <a:lnTo>
                  <a:pt x="29028" y="2423886"/>
                </a:lnTo>
                <a:lnTo>
                  <a:pt x="595086" y="2830286"/>
                </a:lnTo>
                <a:lnTo>
                  <a:pt x="769257" y="2830286"/>
                </a:lnTo>
                <a:lnTo>
                  <a:pt x="769257" y="2989943"/>
                </a:lnTo>
              </a:path>
            </a:pathLst>
          </a:custGeom>
          <a:ln w="63500">
            <a:solidFill>
              <a:srgbClr val="FF0000">
                <a:alpha val="75000"/>
              </a:srgb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6" name="Freeform 5"/>
          <p:cNvSpPr/>
          <p:nvPr/>
        </p:nvSpPr>
        <p:spPr>
          <a:xfrm>
            <a:off x="3062514" y="4107543"/>
            <a:ext cx="566057" cy="2046514"/>
          </a:xfrm>
          <a:custGeom>
            <a:avLst/>
            <a:gdLst>
              <a:gd name="connsiteX0" fmla="*/ 87086 w 566057"/>
              <a:gd name="connsiteY0" fmla="*/ 0 h 2046514"/>
              <a:gd name="connsiteX1" fmla="*/ 217715 w 566057"/>
              <a:gd name="connsiteY1" fmla="*/ 188686 h 2046514"/>
              <a:gd name="connsiteX2" fmla="*/ 217715 w 566057"/>
              <a:gd name="connsiteY2" fmla="*/ 333828 h 2046514"/>
              <a:gd name="connsiteX3" fmla="*/ 566057 w 566057"/>
              <a:gd name="connsiteY3" fmla="*/ 580571 h 2046514"/>
              <a:gd name="connsiteX4" fmla="*/ 537029 w 566057"/>
              <a:gd name="connsiteY4" fmla="*/ 682171 h 2046514"/>
              <a:gd name="connsiteX5" fmla="*/ 130629 w 566057"/>
              <a:gd name="connsiteY5" fmla="*/ 1175657 h 2046514"/>
              <a:gd name="connsiteX6" fmla="*/ 72572 w 566057"/>
              <a:gd name="connsiteY6" fmla="*/ 1393371 h 2046514"/>
              <a:gd name="connsiteX7" fmla="*/ 87086 w 566057"/>
              <a:gd name="connsiteY7" fmla="*/ 1669143 h 2046514"/>
              <a:gd name="connsiteX8" fmla="*/ 0 w 566057"/>
              <a:gd name="connsiteY8" fmla="*/ 1944914 h 2046514"/>
              <a:gd name="connsiteX9" fmla="*/ 43543 w 566057"/>
              <a:gd name="connsiteY9" fmla="*/ 2046514 h 2046514"/>
              <a:gd name="connsiteX10" fmla="*/ 43543 w 566057"/>
              <a:gd name="connsiteY10" fmla="*/ 2046514 h 204651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566057" h="2046514">
                <a:moveTo>
                  <a:pt x="87086" y="0"/>
                </a:moveTo>
                <a:lnTo>
                  <a:pt x="217715" y="188686"/>
                </a:lnTo>
                <a:lnTo>
                  <a:pt x="217715" y="333828"/>
                </a:lnTo>
                <a:lnTo>
                  <a:pt x="566057" y="580571"/>
                </a:lnTo>
                <a:lnTo>
                  <a:pt x="537029" y="682171"/>
                </a:lnTo>
                <a:lnTo>
                  <a:pt x="130629" y="1175657"/>
                </a:lnTo>
                <a:lnTo>
                  <a:pt x="72572" y="1393371"/>
                </a:lnTo>
                <a:lnTo>
                  <a:pt x="87086" y="1669143"/>
                </a:lnTo>
                <a:lnTo>
                  <a:pt x="0" y="1944914"/>
                </a:lnTo>
                <a:lnTo>
                  <a:pt x="43543" y="2046514"/>
                </a:lnTo>
                <a:lnTo>
                  <a:pt x="43543" y="2046514"/>
                </a:lnTo>
              </a:path>
            </a:pathLst>
          </a:custGeom>
          <a:ln w="63500">
            <a:solidFill>
              <a:srgbClr val="FF0000">
                <a:alpha val="75000"/>
              </a:srgb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7" name="Freeform 16"/>
          <p:cNvSpPr/>
          <p:nvPr/>
        </p:nvSpPr>
        <p:spPr>
          <a:xfrm>
            <a:off x="6125029" y="957943"/>
            <a:ext cx="1669142" cy="4296228"/>
          </a:xfrm>
          <a:custGeom>
            <a:avLst/>
            <a:gdLst>
              <a:gd name="connsiteX0" fmla="*/ 0 w 1669142"/>
              <a:gd name="connsiteY0" fmla="*/ 0 h 4296228"/>
              <a:gd name="connsiteX1" fmla="*/ 58057 w 1669142"/>
              <a:gd name="connsiteY1" fmla="*/ 217714 h 4296228"/>
              <a:gd name="connsiteX2" fmla="*/ 159657 w 1669142"/>
              <a:gd name="connsiteY2" fmla="*/ 566057 h 4296228"/>
              <a:gd name="connsiteX3" fmla="*/ 116114 w 1669142"/>
              <a:gd name="connsiteY3" fmla="*/ 870857 h 4296228"/>
              <a:gd name="connsiteX4" fmla="*/ 174171 w 1669142"/>
              <a:gd name="connsiteY4" fmla="*/ 1074057 h 4296228"/>
              <a:gd name="connsiteX5" fmla="*/ 406400 w 1669142"/>
              <a:gd name="connsiteY5" fmla="*/ 1088571 h 4296228"/>
              <a:gd name="connsiteX6" fmla="*/ 580571 w 1669142"/>
              <a:gd name="connsiteY6" fmla="*/ 1016000 h 4296228"/>
              <a:gd name="connsiteX7" fmla="*/ 580571 w 1669142"/>
              <a:gd name="connsiteY7" fmla="*/ 1161143 h 4296228"/>
              <a:gd name="connsiteX8" fmla="*/ 508000 w 1669142"/>
              <a:gd name="connsiteY8" fmla="*/ 1393371 h 4296228"/>
              <a:gd name="connsiteX9" fmla="*/ 464457 w 1669142"/>
              <a:gd name="connsiteY9" fmla="*/ 1727200 h 4296228"/>
              <a:gd name="connsiteX10" fmla="*/ 348342 w 1669142"/>
              <a:gd name="connsiteY10" fmla="*/ 1988457 h 4296228"/>
              <a:gd name="connsiteX11" fmla="*/ 145142 w 1669142"/>
              <a:gd name="connsiteY11" fmla="*/ 2322286 h 4296228"/>
              <a:gd name="connsiteX12" fmla="*/ 130628 w 1669142"/>
              <a:gd name="connsiteY12" fmla="*/ 2496457 h 4296228"/>
              <a:gd name="connsiteX13" fmla="*/ 58057 w 1669142"/>
              <a:gd name="connsiteY13" fmla="*/ 2641600 h 4296228"/>
              <a:gd name="connsiteX14" fmla="*/ 87085 w 1669142"/>
              <a:gd name="connsiteY14" fmla="*/ 2801257 h 4296228"/>
              <a:gd name="connsiteX15" fmla="*/ 261257 w 1669142"/>
              <a:gd name="connsiteY15" fmla="*/ 2801257 h 4296228"/>
              <a:gd name="connsiteX16" fmla="*/ 391885 w 1669142"/>
              <a:gd name="connsiteY16" fmla="*/ 3004457 h 4296228"/>
              <a:gd name="connsiteX17" fmla="*/ 493485 w 1669142"/>
              <a:gd name="connsiteY17" fmla="*/ 3120571 h 4296228"/>
              <a:gd name="connsiteX18" fmla="*/ 841828 w 1669142"/>
              <a:gd name="connsiteY18" fmla="*/ 3207657 h 4296228"/>
              <a:gd name="connsiteX19" fmla="*/ 870857 w 1669142"/>
              <a:gd name="connsiteY19" fmla="*/ 3526971 h 4296228"/>
              <a:gd name="connsiteX20" fmla="*/ 885371 w 1669142"/>
              <a:gd name="connsiteY20" fmla="*/ 3962400 h 4296228"/>
              <a:gd name="connsiteX21" fmla="*/ 1059542 w 1669142"/>
              <a:gd name="connsiteY21" fmla="*/ 4078514 h 4296228"/>
              <a:gd name="connsiteX22" fmla="*/ 1132114 w 1669142"/>
              <a:gd name="connsiteY22" fmla="*/ 4252686 h 4296228"/>
              <a:gd name="connsiteX23" fmla="*/ 1204685 w 1669142"/>
              <a:gd name="connsiteY23" fmla="*/ 4296228 h 4296228"/>
              <a:gd name="connsiteX24" fmla="*/ 1335314 w 1669142"/>
              <a:gd name="connsiteY24" fmla="*/ 4267200 h 4296228"/>
              <a:gd name="connsiteX25" fmla="*/ 1509485 w 1669142"/>
              <a:gd name="connsiteY25" fmla="*/ 3788228 h 4296228"/>
              <a:gd name="connsiteX26" fmla="*/ 1669142 w 1669142"/>
              <a:gd name="connsiteY26" fmla="*/ 3381828 h 4296228"/>
              <a:gd name="connsiteX27" fmla="*/ 1596571 w 1669142"/>
              <a:gd name="connsiteY27" fmla="*/ 3164114 h 4296228"/>
              <a:gd name="connsiteX28" fmla="*/ 1611085 w 1669142"/>
              <a:gd name="connsiteY28" fmla="*/ 2946400 h 4296228"/>
              <a:gd name="connsiteX29" fmla="*/ 1538514 w 1669142"/>
              <a:gd name="connsiteY29" fmla="*/ 2743200 h 4296228"/>
              <a:gd name="connsiteX30" fmla="*/ 1349828 w 1669142"/>
              <a:gd name="connsiteY30" fmla="*/ 2569028 h 4296228"/>
              <a:gd name="connsiteX31" fmla="*/ 1117600 w 1669142"/>
              <a:gd name="connsiteY31" fmla="*/ 2685143 h 4296228"/>
              <a:gd name="connsiteX32" fmla="*/ 783771 w 1669142"/>
              <a:gd name="connsiteY32" fmla="*/ 2452914 h 4296228"/>
              <a:gd name="connsiteX33" fmla="*/ 754742 w 1669142"/>
              <a:gd name="connsiteY33" fmla="*/ 1944914 h 4296228"/>
              <a:gd name="connsiteX34" fmla="*/ 972457 w 1669142"/>
              <a:gd name="connsiteY34" fmla="*/ 1451428 h 4296228"/>
              <a:gd name="connsiteX35" fmla="*/ 827314 w 1669142"/>
              <a:gd name="connsiteY35" fmla="*/ 1146628 h 4296228"/>
              <a:gd name="connsiteX36" fmla="*/ 725714 w 1669142"/>
              <a:gd name="connsiteY36" fmla="*/ 798286 h 4296228"/>
              <a:gd name="connsiteX37" fmla="*/ 653142 w 1669142"/>
              <a:gd name="connsiteY37" fmla="*/ 478971 h 4296228"/>
              <a:gd name="connsiteX38" fmla="*/ 798285 w 1669142"/>
              <a:gd name="connsiteY38" fmla="*/ 58057 h 429622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Lst>
            <a:rect l="l" t="t" r="r" b="b"/>
            <a:pathLst>
              <a:path w="1669142" h="4296228">
                <a:moveTo>
                  <a:pt x="0" y="0"/>
                </a:moveTo>
                <a:lnTo>
                  <a:pt x="58057" y="217714"/>
                </a:lnTo>
                <a:lnTo>
                  <a:pt x="159657" y="566057"/>
                </a:lnTo>
                <a:lnTo>
                  <a:pt x="116114" y="870857"/>
                </a:lnTo>
                <a:lnTo>
                  <a:pt x="174171" y="1074057"/>
                </a:lnTo>
                <a:lnTo>
                  <a:pt x="406400" y="1088571"/>
                </a:lnTo>
                <a:lnTo>
                  <a:pt x="580571" y="1016000"/>
                </a:lnTo>
                <a:lnTo>
                  <a:pt x="580571" y="1161143"/>
                </a:lnTo>
                <a:lnTo>
                  <a:pt x="508000" y="1393371"/>
                </a:lnTo>
                <a:lnTo>
                  <a:pt x="464457" y="1727200"/>
                </a:lnTo>
                <a:lnTo>
                  <a:pt x="348342" y="1988457"/>
                </a:lnTo>
                <a:lnTo>
                  <a:pt x="145142" y="2322286"/>
                </a:lnTo>
                <a:lnTo>
                  <a:pt x="130628" y="2496457"/>
                </a:lnTo>
                <a:lnTo>
                  <a:pt x="58057" y="2641600"/>
                </a:lnTo>
                <a:lnTo>
                  <a:pt x="87085" y="2801257"/>
                </a:lnTo>
                <a:lnTo>
                  <a:pt x="261257" y="2801257"/>
                </a:lnTo>
                <a:lnTo>
                  <a:pt x="391885" y="3004457"/>
                </a:lnTo>
                <a:lnTo>
                  <a:pt x="493485" y="3120571"/>
                </a:lnTo>
                <a:lnTo>
                  <a:pt x="841828" y="3207657"/>
                </a:lnTo>
                <a:lnTo>
                  <a:pt x="870857" y="3526971"/>
                </a:lnTo>
                <a:lnTo>
                  <a:pt x="885371" y="3962400"/>
                </a:lnTo>
                <a:lnTo>
                  <a:pt x="1059542" y="4078514"/>
                </a:lnTo>
                <a:lnTo>
                  <a:pt x="1132114" y="4252686"/>
                </a:lnTo>
                <a:lnTo>
                  <a:pt x="1204685" y="4296228"/>
                </a:lnTo>
                <a:lnTo>
                  <a:pt x="1335314" y="4267200"/>
                </a:lnTo>
                <a:lnTo>
                  <a:pt x="1509485" y="3788228"/>
                </a:lnTo>
                <a:lnTo>
                  <a:pt x="1669142" y="3381828"/>
                </a:lnTo>
                <a:lnTo>
                  <a:pt x="1596571" y="3164114"/>
                </a:lnTo>
                <a:lnTo>
                  <a:pt x="1611085" y="2946400"/>
                </a:lnTo>
                <a:lnTo>
                  <a:pt x="1538514" y="2743200"/>
                </a:lnTo>
                <a:lnTo>
                  <a:pt x="1349828" y="2569028"/>
                </a:lnTo>
                <a:lnTo>
                  <a:pt x="1117600" y="2685143"/>
                </a:lnTo>
                <a:lnTo>
                  <a:pt x="783771" y="2452914"/>
                </a:lnTo>
                <a:lnTo>
                  <a:pt x="754742" y="1944914"/>
                </a:lnTo>
                <a:lnTo>
                  <a:pt x="972457" y="1451428"/>
                </a:lnTo>
                <a:lnTo>
                  <a:pt x="827314" y="1146628"/>
                </a:lnTo>
                <a:lnTo>
                  <a:pt x="725714" y="798286"/>
                </a:lnTo>
                <a:lnTo>
                  <a:pt x="653142" y="478971"/>
                </a:lnTo>
                <a:lnTo>
                  <a:pt x="798285" y="58057"/>
                </a:lnTo>
              </a:path>
            </a:pathLst>
          </a:custGeom>
          <a:ln w="63500">
            <a:solidFill>
              <a:srgbClr val="FF0000">
                <a:alpha val="75000"/>
              </a:srgb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sp>
        <p:nvSpPr>
          <p:cNvPr id="18" name="TextBox 17"/>
          <p:cNvSpPr txBox="1"/>
          <p:nvPr/>
        </p:nvSpPr>
        <p:spPr>
          <a:xfrm>
            <a:off x="8185150" y="2367393"/>
            <a:ext cx="958850" cy="738664"/>
          </a:xfrm>
          <a:prstGeom prst="rect">
            <a:avLst/>
          </a:prstGeom>
          <a:noFill/>
        </p:spPr>
        <p:txBody>
          <a:bodyPr wrap="square" rtlCol="0">
            <a:spAutoFit/>
          </a:bodyPr>
          <a:lstStyle/>
          <a:p>
            <a:pPr algn="ctr"/>
            <a:r>
              <a:rPr lang="en-US" sz="1400" dirty="0"/>
              <a:t>We may take this cutoff</a:t>
            </a:r>
          </a:p>
        </p:txBody>
      </p:sp>
      <p:sp>
        <p:nvSpPr>
          <p:cNvPr id="19" name="Freeform 18"/>
          <p:cNvSpPr/>
          <p:nvPr/>
        </p:nvSpPr>
        <p:spPr>
          <a:xfrm>
            <a:off x="6432550" y="3416300"/>
            <a:ext cx="469900" cy="298450"/>
          </a:xfrm>
          <a:custGeom>
            <a:avLst/>
            <a:gdLst>
              <a:gd name="connsiteX0" fmla="*/ 0 w 469900"/>
              <a:gd name="connsiteY0" fmla="*/ 298450 h 298450"/>
              <a:gd name="connsiteX1" fmla="*/ 127000 w 469900"/>
              <a:gd name="connsiteY1" fmla="*/ 241300 h 298450"/>
              <a:gd name="connsiteX2" fmla="*/ 260350 w 469900"/>
              <a:gd name="connsiteY2" fmla="*/ 260350 h 298450"/>
              <a:gd name="connsiteX3" fmla="*/ 342900 w 469900"/>
              <a:gd name="connsiteY3" fmla="*/ 273050 h 298450"/>
              <a:gd name="connsiteX4" fmla="*/ 374650 w 469900"/>
              <a:gd name="connsiteY4" fmla="*/ 203200 h 298450"/>
              <a:gd name="connsiteX5" fmla="*/ 298450 w 469900"/>
              <a:gd name="connsiteY5" fmla="*/ 69850 h 298450"/>
              <a:gd name="connsiteX6" fmla="*/ 469900 w 469900"/>
              <a:gd name="connsiteY6" fmla="*/ 0 h 2984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69900" h="298450">
                <a:moveTo>
                  <a:pt x="0" y="298450"/>
                </a:moveTo>
                <a:lnTo>
                  <a:pt x="127000" y="241300"/>
                </a:lnTo>
                <a:lnTo>
                  <a:pt x="260350" y="260350"/>
                </a:lnTo>
                <a:lnTo>
                  <a:pt x="342900" y="273050"/>
                </a:lnTo>
                <a:lnTo>
                  <a:pt x="374650" y="203200"/>
                </a:lnTo>
                <a:lnTo>
                  <a:pt x="298450" y="69850"/>
                </a:lnTo>
                <a:lnTo>
                  <a:pt x="469900" y="0"/>
                </a:lnTo>
              </a:path>
            </a:pathLst>
          </a:custGeom>
          <a:ln w="63500">
            <a:solidFill>
              <a:srgbClr val="FF0000">
                <a:alpha val="75000"/>
              </a:srgbClr>
            </a:solidFill>
            <a:prstDash val="sysDot"/>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solidFill>
                <a:schemeClr val="tx1"/>
              </a:solidFill>
            </a:endParaRPr>
          </a:p>
        </p:txBody>
      </p:sp>
      <p:cxnSp>
        <p:nvCxnSpPr>
          <p:cNvPr id="21" name="Straight Arrow Connector 20"/>
          <p:cNvCxnSpPr>
            <a:endCxn id="19" idx="6"/>
          </p:cNvCxnSpPr>
          <p:nvPr/>
        </p:nvCxnSpPr>
        <p:spPr>
          <a:xfrm flipH="1">
            <a:off x="6902450" y="2819400"/>
            <a:ext cx="1419107" cy="596900"/>
          </a:xfrm>
          <a:prstGeom prst="straightConnector1">
            <a:avLst/>
          </a:prstGeom>
          <a:ln w="31750">
            <a:solidFill>
              <a:schemeClr val="tx1"/>
            </a:solidFill>
            <a:headEnd w="sm" len="lg"/>
            <a:tailEnd type="triangle" w="med" len="lg"/>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425006" y="3072368"/>
            <a:ext cx="3441700" cy="369332"/>
          </a:xfrm>
          <a:prstGeom prst="rect">
            <a:avLst/>
          </a:prstGeom>
          <a:noFill/>
        </p:spPr>
        <p:txBody>
          <a:bodyPr wrap="square" rtlCol="0">
            <a:spAutoFit/>
          </a:bodyPr>
          <a:lstStyle/>
          <a:p>
            <a:pPr algn="ctr"/>
            <a:r>
              <a:rPr lang="en-US" dirty="0"/>
              <a:t>Initial descent into Trillium</a:t>
            </a:r>
          </a:p>
        </p:txBody>
      </p:sp>
      <p:sp>
        <p:nvSpPr>
          <p:cNvPr id="7" name="TextBox 6"/>
          <p:cNvSpPr txBox="1"/>
          <p:nvPr/>
        </p:nvSpPr>
        <p:spPr>
          <a:xfrm>
            <a:off x="4686300" y="3022600"/>
            <a:ext cx="3441700" cy="369332"/>
          </a:xfrm>
          <a:prstGeom prst="rect">
            <a:avLst/>
          </a:prstGeom>
          <a:noFill/>
        </p:spPr>
        <p:txBody>
          <a:bodyPr wrap="square" rtlCol="0">
            <a:spAutoFit/>
          </a:bodyPr>
          <a:lstStyle/>
          <a:p>
            <a:pPr algn="ctr"/>
            <a:r>
              <a:rPr lang="en-US" dirty="0"/>
              <a:t>Groomed tracks around lake</a:t>
            </a:r>
          </a:p>
        </p:txBody>
      </p:sp>
      <p:sp>
        <p:nvSpPr>
          <p:cNvPr id="8" name="TextBox 7"/>
          <p:cNvSpPr txBox="1"/>
          <p:nvPr/>
        </p:nvSpPr>
        <p:spPr>
          <a:xfrm>
            <a:off x="559430" y="6270656"/>
            <a:ext cx="3441700" cy="369332"/>
          </a:xfrm>
          <a:prstGeom prst="rect">
            <a:avLst/>
          </a:prstGeom>
          <a:noFill/>
        </p:spPr>
        <p:txBody>
          <a:bodyPr wrap="square" rtlCol="0">
            <a:spAutoFit/>
          </a:bodyPr>
          <a:lstStyle/>
          <a:p>
            <a:pPr algn="ctr"/>
            <a:r>
              <a:rPr lang="en-US" dirty="0"/>
              <a:t>Working through Quarry cutoff</a:t>
            </a:r>
          </a:p>
        </p:txBody>
      </p:sp>
      <p:pic>
        <p:nvPicPr>
          <p:cNvPr id="9" name="Picture 8"/>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298223" y="187852"/>
            <a:ext cx="4090897" cy="2727265"/>
          </a:xfrm>
          <a:prstGeom prst="rect">
            <a:avLst/>
          </a:prstGeom>
          <a:ln w="25400">
            <a:solidFill>
              <a:schemeClr val="tx1"/>
            </a:solidFill>
          </a:ln>
        </p:spPr>
      </p:pic>
      <p:pic>
        <p:nvPicPr>
          <p:cNvPr id="10" name="Picture 9"/>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4764474" y="187852"/>
            <a:ext cx="4057466" cy="2704977"/>
          </a:xfrm>
          <a:prstGeom prst="rect">
            <a:avLst/>
          </a:prstGeom>
          <a:ln w="25400">
            <a:solidFill>
              <a:schemeClr val="tx1"/>
            </a:solidFill>
          </a:ln>
        </p:spPr>
      </p:pic>
      <p:pic>
        <p:nvPicPr>
          <p:cNvPr id="2" name="Picture 1"/>
          <p:cNvPicPr>
            <a:picLocks noChangeAspect="1"/>
          </p:cNvPicPr>
          <p:nvPr/>
        </p:nvPicPr>
        <p:blipFill>
          <a:blip r:embed="rId4" cstate="email">
            <a:extLst>
              <a:ext uri="{28A0092B-C50C-407E-A947-70E740481C1C}">
                <a14:useLocalDpi xmlns:a14="http://schemas.microsoft.com/office/drawing/2010/main"/>
              </a:ext>
            </a:extLst>
          </a:blip>
          <a:stretch>
            <a:fillRect/>
          </a:stretch>
        </p:blipFill>
        <p:spPr>
          <a:xfrm>
            <a:off x="298223" y="3543878"/>
            <a:ext cx="3964114" cy="2642743"/>
          </a:xfrm>
          <a:prstGeom prst="rect">
            <a:avLst/>
          </a:prstGeom>
          <a:ln w="25400">
            <a:solidFill>
              <a:schemeClr val="tx1"/>
            </a:solidFill>
          </a:ln>
        </p:spPr>
      </p:pic>
      <p:pic>
        <p:nvPicPr>
          <p:cNvPr id="11" name="Picture 10"/>
          <p:cNvPicPr>
            <a:picLocks noChangeAspect="1"/>
          </p:cNvPicPr>
          <p:nvPr/>
        </p:nvPicPr>
        <p:blipFill>
          <a:blip r:embed="rId5" cstate="email">
            <a:extLst>
              <a:ext uri="{28A0092B-C50C-407E-A947-70E740481C1C}">
                <a14:useLocalDpi xmlns:a14="http://schemas.microsoft.com/office/drawing/2010/main"/>
              </a:ext>
            </a:extLst>
          </a:blip>
          <a:stretch>
            <a:fillRect/>
          </a:stretch>
        </p:blipFill>
        <p:spPr>
          <a:xfrm>
            <a:off x="4686300" y="3585646"/>
            <a:ext cx="3948113" cy="2632075"/>
          </a:xfrm>
          <a:prstGeom prst="rect">
            <a:avLst/>
          </a:prstGeom>
          <a:ln w="25400">
            <a:solidFill>
              <a:schemeClr val="tx1"/>
            </a:solidFill>
          </a:ln>
        </p:spPr>
      </p:pic>
      <p:sp>
        <p:nvSpPr>
          <p:cNvPr id="12" name="TextBox 11"/>
          <p:cNvSpPr txBox="1"/>
          <p:nvPr/>
        </p:nvSpPr>
        <p:spPr>
          <a:xfrm>
            <a:off x="4939506" y="6270656"/>
            <a:ext cx="3441700" cy="369332"/>
          </a:xfrm>
          <a:prstGeom prst="rect">
            <a:avLst/>
          </a:prstGeom>
          <a:noFill/>
        </p:spPr>
        <p:txBody>
          <a:bodyPr wrap="square" rtlCol="0">
            <a:spAutoFit/>
          </a:bodyPr>
          <a:lstStyle/>
          <a:p>
            <a:pPr algn="ctr"/>
            <a:r>
              <a:rPr lang="en-US" dirty="0"/>
              <a:t>Quarry cutoff to Mud Creek</a:t>
            </a:r>
          </a:p>
        </p:txBody>
      </p:sp>
    </p:spTree>
    <p:extLst>
      <p:ext uri="{BB962C8B-B14F-4D97-AF65-F5344CB8AC3E}">
        <p14:creationId xmlns:p14="http://schemas.microsoft.com/office/powerpoint/2010/main" val="16625363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98174" y="0"/>
            <a:ext cx="8229600" cy="1143000"/>
          </a:xfrm>
        </p:spPr>
        <p:txBody>
          <a:bodyPr/>
          <a:lstStyle/>
          <a:p>
            <a:r>
              <a:rPr lang="en-US" dirty="0"/>
              <a:t>GPS Map Link</a:t>
            </a:r>
          </a:p>
        </p:txBody>
      </p:sp>
      <p:sp>
        <p:nvSpPr>
          <p:cNvPr id="3" name="Content Placeholder 2"/>
          <p:cNvSpPr>
            <a:spLocks noGrp="1"/>
          </p:cNvSpPr>
          <p:nvPr>
            <p:ph idx="1"/>
          </p:nvPr>
        </p:nvSpPr>
        <p:spPr>
          <a:xfrm>
            <a:off x="469623" y="1143000"/>
            <a:ext cx="5897907" cy="5435461"/>
          </a:xfrm>
        </p:spPr>
        <p:txBody>
          <a:bodyPr>
            <a:normAutofit/>
          </a:bodyPr>
          <a:lstStyle/>
          <a:p>
            <a:r>
              <a:rPr lang="en-US" sz="2400" dirty="0"/>
              <a:t>GPS Track </a:t>
            </a:r>
          </a:p>
          <a:p>
            <a:pPr lvl="1"/>
            <a:r>
              <a:rPr lang="en-US" sz="2000" dirty="0">
                <a:hlinkClick r:id="rId2"/>
              </a:rPr>
              <a:t>Trillium Mud Ridge </a:t>
            </a:r>
            <a:endParaRPr lang="en-US" sz="2000" dirty="0"/>
          </a:p>
          <a:p>
            <a:pPr lvl="1"/>
            <a:r>
              <a:rPr lang="en-US" sz="2000" dirty="0"/>
              <a:t>Tr</a:t>
            </a:r>
            <a:r>
              <a:rPr lang="en-US" sz="2000" dirty="0">
                <a:hlinkClick r:id="rId3"/>
              </a:rPr>
              <a:t>illium Mud with Quarry cutoff</a:t>
            </a:r>
            <a:endParaRPr lang="en-US" sz="2000" dirty="0"/>
          </a:p>
          <a:p>
            <a:r>
              <a:rPr lang="en-US" sz="2400" dirty="0"/>
              <a:t>I like to use the site </a:t>
            </a:r>
            <a:r>
              <a:rPr lang="en-US" sz="2400" dirty="0" err="1"/>
              <a:t>GPSies</a:t>
            </a:r>
            <a:r>
              <a:rPr lang="en-US" sz="2400" dirty="0"/>
              <a:t> to store track. It is a free site and they have apps for mobile devices. Better yet you can export the GPX file to your GPS or favorite GPS Software</a:t>
            </a:r>
          </a:p>
          <a:p>
            <a:endParaRPr lang="en-US" dirty="0"/>
          </a:p>
          <a:p>
            <a:r>
              <a:rPr lang="en-US" sz="2400" dirty="0"/>
              <a:t>Numerous smartphone GPS apps are available, my own favorite is </a:t>
            </a:r>
            <a:r>
              <a:rPr lang="en-US" sz="2400" dirty="0">
                <a:hlinkClick r:id="rId4"/>
              </a:rPr>
              <a:t>Gaia</a:t>
            </a:r>
            <a:r>
              <a:rPr lang="en-US" sz="2400" dirty="0"/>
              <a:t> ($20).</a:t>
            </a:r>
          </a:p>
          <a:p>
            <a:endParaRPr lang="en-US" dirty="0"/>
          </a:p>
          <a:p>
            <a:endParaRPr lang="en-US" dirty="0"/>
          </a:p>
        </p:txBody>
      </p:sp>
      <p:pic>
        <p:nvPicPr>
          <p:cNvPr id="1026" name="Picture 2" descr="Gaia GPS on iPhone"/>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6658666" y="2171701"/>
            <a:ext cx="1777446" cy="3154966"/>
          </a:xfrm>
          <a:prstGeom prst="rect">
            <a:avLst/>
          </a:prstGeom>
          <a:noFill/>
          <a:ln w="25400">
            <a:solidFill>
              <a:schemeClr val="tx1"/>
            </a:solidFill>
          </a:ln>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6367530" y="5391454"/>
            <a:ext cx="2603500" cy="646331"/>
          </a:xfrm>
          <a:prstGeom prst="rect">
            <a:avLst/>
          </a:prstGeom>
          <a:noFill/>
        </p:spPr>
        <p:txBody>
          <a:bodyPr wrap="square" rtlCol="0">
            <a:spAutoFit/>
          </a:bodyPr>
          <a:lstStyle/>
          <a:p>
            <a:pPr algn="ctr"/>
            <a:r>
              <a:rPr lang="en-US" dirty="0"/>
              <a:t>Sample screen shot for</a:t>
            </a:r>
          </a:p>
          <a:p>
            <a:pPr algn="ctr"/>
            <a:r>
              <a:rPr lang="en-US" dirty="0"/>
              <a:t>Gaia iPhone Software</a:t>
            </a:r>
          </a:p>
        </p:txBody>
      </p:sp>
    </p:spTree>
    <p:extLst>
      <p:ext uri="{BB962C8B-B14F-4D97-AF65-F5344CB8AC3E}">
        <p14:creationId xmlns:p14="http://schemas.microsoft.com/office/powerpoint/2010/main" val="105092955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2550</TotalTime>
  <Words>958</Words>
  <Application>Microsoft Office PowerPoint</Application>
  <PresentationFormat>On-screen Show (4:3)</PresentationFormat>
  <Paragraphs>95</Paragraphs>
  <Slides>15</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15</vt:i4>
      </vt:variant>
    </vt:vector>
  </HeadingPairs>
  <TitlesOfParts>
    <vt:vector size="18" baseType="lpstr">
      <vt:lpstr>Arial</vt:lpstr>
      <vt:lpstr>Calibri</vt:lpstr>
      <vt:lpstr>Office Theme</vt:lpstr>
      <vt:lpstr>Trillium Lake and Mud Creek Ridge Oregon Nordic Club Day Tour</vt:lpstr>
      <vt:lpstr>Cancellation</vt:lpstr>
      <vt:lpstr>More Detailed Route Info  Distance  ~11 miles with 1000 feet elevation gain About 7.5 miles if we take Quarry cutoff</vt:lpstr>
      <vt:lpstr>Difficulty Rating Scale</vt:lpstr>
      <vt:lpstr>Estimated Timing</vt:lpstr>
      <vt:lpstr>Tour Starting Point</vt:lpstr>
      <vt:lpstr>PowerPoint Presentation</vt:lpstr>
      <vt:lpstr>PowerPoint Presentation</vt:lpstr>
      <vt:lpstr>GPS Map Link</vt:lpstr>
      <vt:lpstr>PowerPoint Presentation</vt:lpstr>
      <vt:lpstr>ONC Carpooling Policy</vt:lpstr>
      <vt:lpstr>Maps</vt:lpstr>
      <vt:lpstr>ONC Ski Rating</vt:lpstr>
      <vt:lpstr>What to Bring/Gear (click links below for more info)</vt:lpstr>
      <vt:lpstr>Weather Reports</vt:lpstr>
    </vt:vector>
  </TitlesOfParts>
  <Company>FLIR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Scott Diamond</dc:creator>
  <cp:lastModifiedBy>Diamond, Scott</cp:lastModifiedBy>
  <cp:revision>197</cp:revision>
  <dcterms:created xsi:type="dcterms:W3CDTF">2010-10-06T19:57:37Z</dcterms:created>
  <dcterms:modified xsi:type="dcterms:W3CDTF">2017-03-16T15:38:42Z</dcterms:modified>
</cp:coreProperties>
</file>