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326" r:id="rId3"/>
    <p:sldId id="327" r:id="rId4"/>
    <p:sldId id="287" r:id="rId5"/>
    <p:sldId id="310" r:id="rId6"/>
    <p:sldId id="317" r:id="rId7"/>
    <p:sldId id="314" r:id="rId8"/>
    <p:sldId id="301" r:id="rId9"/>
    <p:sldId id="328" r:id="rId10"/>
    <p:sldId id="329" r:id="rId11"/>
    <p:sldId id="330" r:id="rId12"/>
    <p:sldId id="331" r:id="rId13"/>
    <p:sldId id="325" r:id="rId14"/>
    <p:sldId id="318" r:id="rId15"/>
    <p:sldId id="319" r:id="rId16"/>
    <p:sldId id="320" r:id="rId17"/>
    <p:sldId id="321" r:id="rId18"/>
    <p:sldId id="322" r:id="rId19"/>
    <p:sldId id="323" r:id="rId20"/>
    <p:sldId id="32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94719" autoAdjust="0"/>
  </p:normalViewPr>
  <p:slideViewPr>
    <p:cSldViewPr snapToGrid="0">
      <p:cViewPr varScale="1">
        <p:scale>
          <a:sx n="68" d="100"/>
          <a:sy n="68" d="100"/>
        </p:scale>
        <p:origin x="1572" y="72"/>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3/13/2017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tt.diamond.mail@gmail.com" TargetMode="External"/><Relationship Id="rId2" Type="http://schemas.openxmlformats.org/officeDocument/2006/relationships/hyperlink" Target="http://onc-pdx.org/activities/day-tou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ragrats.org/cloudcap/"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caltopo.com/m/D5PR" TargetMode="External"/><Relationship Id="rId2" Type="http://schemas.openxmlformats.org/officeDocument/2006/relationships/hyperlink" Target="http://www.gpsies.com/map.do?fileId=zypavusxenqakcdp"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nc-pdx.org/resources/wear/" TargetMode="External"/><Relationship Id="rId2" Type="http://schemas.openxmlformats.org/officeDocument/2006/relationships/hyperlink" Target="http://onc-pdx.org/resources/rentals-retailers/"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onc-pdx.org/resources/trip-guide-tour-essenti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maps/place/Tilly+Jane+Sno+Park/@45.4136422,-121.6045127,17.78z/data=!4m12!1m6!3m5!1s0x54be02f9873643d9:0xdd92af048a85ce1d!2sCooper+Spur+Ski+and+Tubing+Area!8m2!3d45.4116278!4d-121.605828!3m4!1s0x0:0x6114a44efffe97bc!8m2!3d45.4144865!4d-121.603293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599" y="88900"/>
            <a:ext cx="8623300" cy="1120775"/>
          </a:xfrm>
        </p:spPr>
        <p:txBody>
          <a:bodyPr>
            <a:normAutofit fontScale="90000"/>
          </a:bodyPr>
          <a:lstStyle/>
          <a:p>
            <a:r>
              <a:rPr lang="en-US" sz="4900" dirty="0"/>
              <a:t>Tilly Jane and Beyond! (Cooper Spur)</a:t>
            </a:r>
            <a:br>
              <a:rPr lang="en-US" sz="6000" dirty="0"/>
            </a:br>
            <a:r>
              <a:rPr lang="en-US" sz="3100" dirty="0">
                <a:hlinkClick r:id="rId2"/>
              </a:rPr>
              <a:t>Oregon Nordic Club Day Tour</a:t>
            </a:r>
            <a:endParaRPr lang="en-US" dirty="0"/>
          </a:p>
        </p:txBody>
      </p:sp>
      <p:sp>
        <p:nvSpPr>
          <p:cNvPr id="3" name="Subtitle 2"/>
          <p:cNvSpPr>
            <a:spLocks noGrp="1"/>
          </p:cNvSpPr>
          <p:nvPr>
            <p:ph type="subTitle" idx="1"/>
          </p:nvPr>
        </p:nvSpPr>
        <p:spPr>
          <a:xfrm>
            <a:off x="1110796" y="5610225"/>
            <a:ext cx="6400800" cy="964704"/>
          </a:xfrm>
        </p:spPr>
        <p:txBody>
          <a:bodyPr>
            <a:normAutofit lnSpcReduction="10000"/>
          </a:bodyPr>
          <a:lstStyle/>
          <a:p>
            <a:r>
              <a:rPr lang="en-US" sz="1800" dirty="0"/>
              <a:t>Scott Diamond</a:t>
            </a:r>
          </a:p>
          <a:p>
            <a:r>
              <a:rPr lang="en-US" sz="1800" dirty="0">
                <a:hlinkClick r:id="rId3"/>
              </a:rPr>
              <a:t>scott.diamond.mail@gmail.com</a:t>
            </a:r>
            <a:r>
              <a:rPr lang="en-US" sz="1800" dirty="0"/>
              <a:t>  </a:t>
            </a:r>
          </a:p>
          <a:p>
            <a:r>
              <a:rPr lang="en-US" sz="1800" dirty="0"/>
              <a:t>503.643.6779 (mobile)</a:t>
            </a:r>
          </a:p>
        </p:txBody>
      </p:sp>
      <p:sp>
        <p:nvSpPr>
          <p:cNvPr id="4" name="Title 1"/>
          <p:cNvSpPr txBox="1">
            <a:spLocks/>
          </p:cNvSpPr>
          <p:nvPr/>
        </p:nvSpPr>
        <p:spPr>
          <a:xfrm>
            <a:off x="2549525" y="4111625"/>
            <a:ext cx="3721099" cy="1460500"/>
          </a:xfrm>
          <a:prstGeom prst="rect">
            <a:avLst/>
          </a:prstGeom>
          <a:ln>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t>Basic Trip Info</a:t>
            </a:r>
            <a:br>
              <a:rPr lang="en-US" sz="1400" dirty="0"/>
            </a:br>
            <a:r>
              <a:rPr lang="en-US" sz="1600" dirty="0"/>
              <a:t>Meeting Time:  6:30 AM</a:t>
            </a:r>
            <a:br>
              <a:rPr lang="en-US" sz="1600" dirty="0"/>
            </a:br>
            <a:r>
              <a:rPr lang="en-US" sz="1600" dirty="0"/>
              <a:t>Meeting Place:  Gateway Transit Center</a:t>
            </a:r>
            <a:br>
              <a:rPr lang="en-US" sz="1600" dirty="0"/>
            </a:br>
            <a:r>
              <a:rPr lang="en-US" sz="1600" dirty="0"/>
              <a:t>Ski Difficulty Level: Advanced</a:t>
            </a:r>
            <a:br>
              <a:rPr lang="en-US" sz="1600" dirty="0"/>
            </a:br>
            <a:r>
              <a:rPr lang="en-US" sz="1600" dirty="0"/>
              <a:t>Dogs are NOT Allowed on this tour</a:t>
            </a:r>
            <a:br>
              <a:rPr lang="en-US" sz="1600" dirty="0"/>
            </a:br>
            <a:r>
              <a:rPr lang="en-US" sz="1600" dirty="0"/>
              <a:t>Carpooling Cost: $20</a:t>
            </a:r>
            <a:endParaRPr lang="en-US" sz="3600" dirty="0"/>
          </a:p>
        </p:txBody>
      </p:sp>
      <p:sp>
        <p:nvSpPr>
          <p:cNvPr id="5" name="Title 1"/>
          <p:cNvSpPr txBox="1">
            <a:spLocks/>
          </p:cNvSpPr>
          <p:nvPr/>
        </p:nvSpPr>
        <p:spPr>
          <a:xfrm>
            <a:off x="339724" y="1266824"/>
            <a:ext cx="8588375" cy="284480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dirty="0"/>
              <a:t>While thousands of downhill skiers are packed into the groomed slopes on the south and east sides of Mt Hood, we’ll take the whole north side for ourselves. If you haven’t been to Cooper Spur in the winter before, with the right snow, it is magical and definitely worth the climb. </a:t>
            </a:r>
          </a:p>
          <a:p>
            <a:pPr algn="just"/>
            <a:br>
              <a:rPr lang="en-US" sz="1800" dirty="0"/>
            </a:br>
            <a:r>
              <a:rPr lang="en-US" sz="1800" dirty="0"/>
              <a:t>We’ll start at Cooper Spur resort, put on skins and climb up 1,900 feet to Tilly Jane. We’ll take a lunch break there and then push on up to the open slopes above. Hopefully we’ll make it to the Cooper Spur stone shelter at 6,800 feet. Then we have fun as we demonstrate our downhill skiing prowess on the open bowls and work our way to Cloud Cap/Ghost Ridge and Wagon road trail. Finally we slog in on the road for the last couple of miles.</a:t>
            </a:r>
          </a:p>
          <a:p>
            <a:pPr algn="just"/>
            <a:br>
              <a:rPr lang="en-US" sz="1800" dirty="0"/>
            </a:br>
            <a:r>
              <a:rPr lang="en-US" sz="1800" dirty="0"/>
              <a:t>Distance ~10  miles with an elevation gain ~3,000feet depending on conditions.</a:t>
            </a:r>
          </a:p>
          <a:p>
            <a:pPr algn="just"/>
            <a:endParaRPr lang="en-US" sz="1800" dirty="0"/>
          </a:p>
          <a:p>
            <a:pPr algn="just"/>
            <a:r>
              <a:rPr lang="en-US" sz="1800" dirty="0"/>
              <a:t>For this tour you need to have skins, Telemark or AT skis and plastic boots. No exceptions.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72"/>
            <a:ext cx="8229600" cy="932086"/>
          </a:xfrm>
        </p:spPr>
        <p:txBody>
          <a:bodyPr>
            <a:normAutofit/>
          </a:bodyPr>
          <a:lstStyle/>
          <a:p>
            <a:r>
              <a:rPr lang="en-US" dirty="0"/>
              <a:t>Detailed Route Info</a:t>
            </a:r>
          </a:p>
        </p:txBody>
      </p:sp>
      <p:sp>
        <p:nvSpPr>
          <p:cNvPr id="3" name="Content Placeholder 2"/>
          <p:cNvSpPr>
            <a:spLocks noGrp="1"/>
          </p:cNvSpPr>
          <p:nvPr>
            <p:ph idx="1"/>
          </p:nvPr>
        </p:nvSpPr>
        <p:spPr>
          <a:xfrm>
            <a:off x="384487" y="1001519"/>
            <a:ext cx="5677546" cy="5270500"/>
          </a:xfrm>
        </p:spPr>
        <p:txBody>
          <a:bodyPr>
            <a:normAutofit/>
          </a:bodyPr>
          <a:lstStyle/>
          <a:p>
            <a:r>
              <a:rPr lang="en-US" sz="1800" dirty="0"/>
              <a:t>After leaving Tilly Jane the route gets a little more interesting. We first wind our way along Polallie canyon and have some great views as it drops off to our left.</a:t>
            </a:r>
          </a:p>
          <a:p>
            <a:r>
              <a:rPr lang="en-US" sz="1800" dirty="0"/>
              <a:t>We are in the trees at this point but pretty soon we reach timberline and the trees thin out and they we are presented with some of the most scenic bowls on Mt. Hood. </a:t>
            </a:r>
          </a:p>
          <a:p>
            <a:r>
              <a:rPr lang="en-US" sz="1800" dirty="0"/>
              <a:t>Here we often enter the area of high winds. We’ll either feel the high winds ourselves or the snow will be pretty wind whipped. </a:t>
            </a:r>
          </a:p>
          <a:p>
            <a:r>
              <a:rPr lang="en-US" sz="1800" dirty="0"/>
              <a:t>We climb up until reaching the stone shelter</a:t>
            </a:r>
          </a:p>
        </p:txBody>
      </p:sp>
      <p:sp>
        <p:nvSpPr>
          <p:cNvPr id="9" name="TextBox 8"/>
          <p:cNvSpPr txBox="1"/>
          <p:nvPr/>
        </p:nvSpPr>
        <p:spPr>
          <a:xfrm>
            <a:off x="6406835" y="2391737"/>
            <a:ext cx="2423668" cy="276999"/>
          </a:xfrm>
          <a:prstGeom prst="rect">
            <a:avLst/>
          </a:prstGeom>
          <a:noFill/>
        </p:spPr>
        <p:txBody>
          <a:bodyPr wrap="square" rtlCol="0">
            <a:spAutoFit/>
          </a:bodyPr>
          <a:lstStyle/>
          <a:p>
            <a:pPr algn="ctr"/>
            <a:r>
              <a:rPr lang="en-US" sz="1200" dirty="0"/>
              <a:t>Skiing through trees above TJ</a:t>
            </a:r>
          </a:p>
        </p:txBody>
      </p:sp>
      <p:sp>
        <p:nvSpPr>
          <p:cNvPr id="12" name="TextBox 11"/>
          <p:cNvSpPr txBox="1"/>
          <p:nvPr/>
        </p:nvSpPr>
        <p:spPr>
          <a:xfrm>
            <a:off x="6432896" y="4458226"/>
            <a:ext cx="2423668" cy="276999"/>
          </a:xfrm>
          <a:prstGeom prst="rect">
            <a:avLst/>
          </a:prstGeom>
          <a:noFill/>
        </p:spPr>
        <p:txBody>
          <a:bodyPr wrap="square" rtlCol="0">
            <a:spAutoFit/>
          </a:bodyPr>
          <a:lstStyle/>
          <a:p>
            <a:pPr algn="ctr"/>
            <a:r>
              <a:rPr lang="en-US" sz="1200" dirty="0"/>
              <a:t>Surreal Bowls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6119" y="2758722"/>
            <a:ext cx="2310445" cy="1732834"/>
          </a:xfrm>
          <a:prstGeom prst="rect">
            <a:avLst/>
          </a:prstGeom>
          <a:ln w="25400">
            <a:solidFill>
              <a:schemeClr val="tx1"/>
            </a:solidFill>
          </a:ln>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7291" y="602247"/>
            <a:ext cx="2411792" cy="1808844"/>
          </a:xfrm>
          <a:prstGeom prst="rect">
            <a:avLst/>
          </a:prstGeom>
          <a:ln w="25400">
            <a:solidFill>
              <a:schemeClr val="tx1"/>
            </a:solidFill>
          </a:ln>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864" y="4750526"/>
            <a:ext cx="2648396" cy="1765598"/>
          </a:xfrm>
          <a:prstGeom prst="rect">
            <a:avLst/>
          </a:prstGeom>
          <a:ln w="25400">
            <a:solidFill>
              <a:schemeClr val="tx1"/>
            </a:solidFill>
          </a:ln>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9490" y="4727329"/>
            <a:ext cx="2385060" cy="1788795"/>
          </a:xfrm>
          <a:prstGeom prst="rect">
            <a:avLst/>
          </a:prstGeom>
          <a:ln w="25400">
            <a:solidFill>
              <a:schemeClr val="tx1"/>
            </a:solidFill>
          </a:ln>
        </p:spPr>
      </p:pic>
      <p:sp>
        <p:nvSpPr>
          <p:cNvPr id="15" name="TextBox 14"/>
          <p:cNvSpPr txBox="1"/>
          <p:nvPr/>
        </p:nvSpPr>
        <p:spPr>
          <a:xfrm>
            <a:off x="457200" y="6516124"/>
            <a:ext cx="2423668" cy="276999"/>
          </a:xfrm>
          <a:prstGeom prst="rect">
            <a:avLst/>
          </a:prstGeom>
          <a:noFill/>
        </p:spPr>
        <p:txBody>
          <a:bodyPr wrap="square" rtlCol="0">
            <a:spAutoFit/>
          </a:bodyPr>
          <a:lstStyle/>
          <a:p>
            <a:pPr algn="ctr"/>
            <a:r>
              <a:rPr lang="en-US" sz="1200" dirty="0"/>
              <a:t>Wind whipped snow</a:t>
            </a:r>
          </a:p>
        </p:txBody>
      </p:sp>
      <p:sp>
        <p:nvSpPr>
          <p:cNvPr id="16" name="TextBox 15"/>
          <p:cNvSpPr txBox="1"/>
          <p:nvPr/>
        </p:nvSpPr>
        <p:spPr>
          <a:xfrm>
            <a:off x="3500882" y="6501591"/>
            <a:ext cx="2423668" cy="276999"/>
          </a:xfrm>
          <a:prstGeom prst="rect">
            <a:avLst/>
          </a:prstGeom>
          <a:noFill/>
        </p:spPr>
        <p:txBody>
          <a:bodyPr wrap="square" rtlCol="0">
            <a:spAutoFit/>
          </a:bodyPr>
          <a:lstStyle/>
          <a:p>
            <a:pPr algn="ctr"/>
            <a:r>
              <a:rPr lang="en-US" sz="1200" dirty="0"/>
              <a:t>Stone Shelter on a tough day</a:t>
            </a: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6835" y="4827739"/>
            <a:ext cx="2416758" cy="1611172"/>
          </a:xfrm>
          <a:prstGeom prst="rect">
            <a:avLst/>
          </a:prstGeom>
          <a:ln w="25400">
            <a:solidFill>
              <a:schemeClr val="tx1"/>
            </a:solidFill>
          </a:ln>
        </p:spPr>
      </p:pic>
      <p:sp>
        <p:nvSpPr>
          <p:cNvPr id="18" name="TextBox 17"/>
          <p:cNvSpPr txBox="1"/>
          <p:nvPr/>
        </p:nvSpPr>
        <p:spPr>
          <a:xfrm>
            <a:off x="6399925" y="6434729"/>
            <a:ext cx="2423668" cy="276999"/>
          </a:xfrm>
          <a:prstGeom prst="rect">
            <a:avLst/>
          </a:prstGeom>
          <a:noFill/>
        </p:spPr>
        <p:txBody>
          <a:bodyPr wrap="square" rtlCol="0">
            <a:spAutoFit/>
          </a:bodyPr>
          <a:lstStyle/>
          <a:p>
            <a:pPr algn="ctr"/>
            <a:r>
              <a:rPr lang="en-US" sz="1200" dirty="0"/>
              <a:t>Looking up at Hood</a:t>
            </a:r>
          </a:p>
        </p:txBody>
      </p:sp>
    </p:spTree>
    <p:extLst>
      <p:ext uri="{BB962C8B-B14F-4D97-AF65-F5344CB8AC3E}">
        <p14:creationId xmlns:p14="http://schemas.microsoft.com/office/powerpoint/2010/main" val="269391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72"/>
            <a:ext cx="8229600" cy="932086"/>
          </a:xfrm>
        </p:spPr>
        <p:txBody>
          <a:bodyPr>
            <a:normAutofit/>
          </a:bodyPr>
          <a:lstStyle/>
          <a:p>
            <a:r>
              <a:rPr lang="en-US" dirty="0"/>
              <a:t>Detailed Route Info</a:t>
            </a:r>
          </a:p>
        </p:txBody>
      </p:sp>
      <p:sp>
        <p:nvSpPr>
          <p:cNvPr id="3" name="Content Placeholder 2"/>
          <p:cNvSpPr>
            <a:spLocks noGrp="1"/>
          </p:cNvSpPr>
          <p:nvPr>
            <p:ph idx="1"/>
          </p:nvPr>
        </p:nvSpPr>
        <p:spPr>
          <a:xfrm>
            <a:off x="287434" y="707108"/>
            <a:ext cx="6055637" cy="5270500"/>
          </a:xfrm>
        </p:spPr>
        <p:txBody>
          <a:bodyPr>
            <a:normAutofit/>
          </a:bodyPr>
          <a:lstStyle/>
          <a:p>
            <a:r>
              <a:rPr lang="en-US" sz="1600" dirty="0"/>
              <a:t>We are finally ready to descend! Unfortunately, if you’ve come for great skiing you may be disappointed. The view is stunning but often the “snow” is miserable at this point. Think of sheets of ice.</a:t>
            </a:r>
          </a:p>
          <a:p>
            <a:r>
              <a:rPr lang="en-US" sz="1600" dirty="0"/>
              <a:t>We drop down into the gully just west of the stone shelter and work our way along what in the summer is the Timberline trail (trail 600).  In some sense this is the crux of the tour. If we follow the right trail we can get good skiing all the way to Cloud Cap and not have to put skins on again</a:t>
            </a:r>
          </a:p>
          <a:p>
            <a:r>
              <a:rPr lang="en-US" sz="1600" dirty="0"/>
              <a:t>Usually as we get lower the snow improves</a:t>
            </a:r>
          </a:p>
          <a:p>
            <a:r>
              <a:rPr lang="en-US" sz="1600" dirty="0"/>
              <a:t>We finally make our way to the </a:t>
            </a:r>
            <a:r>
              <a:rPr lang="en-US" sz="1600" dirty="0">
                <a:hlinkClick r:id="rId2"/>
              </a:rPr>
              <a:t>Cloud Cap Inn</a:t>
            </a:r>
            <a:r>
              <a:rPr lang="en-US" sz="1600" dirty="0"/>
              <a:t> which is run by the Crag Rats</a:t>
            </a:r>
          </a:p>
          <a:p>
            <a:r>
              <a:rPr lang="en-US" sz="1600" dirty="0"/>
              <a:t>At this point the most technically difficult skiing is over.</a:t>
            </a:r>
          </a:p>
        </p:txBody>
      </p:sp>
      <p:sp>
        <p:nvSpPr>
          <p:cNvPr id="9" name="TextBox 8"/>
          <p:cNvSpPr txBox="1"/>
          <p:nvPr/>
        </p:nvSpPr>
        <p:spPr>
          <a:xfrm>
            <a:off x="6522721" y="3621632"/>
            <a:ext cx="2423668" cy="276999"/>
          </a:xfrm>
          <a:prstGeom prst="rect">
            <a:avLst/>
          </a:prstGeom>
          <a:noFill/>
        </p:spPr>
        <p:txBody>
          <a:bodyPr wrap="square" rtlCol="0">
            <a:spAutoFit/>
          </a:bodyPr>
          <a:lstStyle/>
          <a:p>
            <a:pPr algn="ctr"/>
            <a:r>
              <a:rPr lang="en-US" sz="1200" dirty="0"/>
              <a:t>Working through gullies</a:t>
            </a:r>
          </a:p>
        </p:txBody>
      </p:sp>
      <p:sp>
        <p:nvSpPr>
          <p:cNvPr id="12" name="TextBox 11"/>
          <p:cNvSpPr txBox="1"/>
          <p:nvPr/>
        </p:nvSpPr>
        <p:spPr>
          <a:xfrm>
            <a:off x="6432896" y="4458226"/>
            <a:ext cx="2423668" cy="276999"/>
          </a:xfrm>
          <a:prstGeom prst="rect">
            <a:avLst/>
          </a:prstGeom>
          <a:noFill/>
        </p:spPr>
        <p:txBody>
          <a:bodyPr wrap="square" rtlCol="0">
            <a:spAutoFit/>
          </a:bodyPr>
          <a:lstStyle/>
          <a:p>
            <a:pPr algn="ctr"/>
            <a:r>
              <a:rPr lang="en-US" sz="1200" dirty="0"/>
              <a:t>Surreal Bowls</a:t>
            </a:r>
          </a:p>
        </p:txBody>
      </p:sp>
      <p:sp>
        <p:nvSpPr>
          <p:cNvPr id="15" name="TextBox 14"/>
          <p:cNvSpPr txBox="1"/>
          <p:nvPr/>
        </p:nvSpPr>
        <p:spPr>
          <a:xfrm>
            <a:off x="776802" y="6490761"/>
            <a:ext cx="3210410" cy="276999"/>
          </a:xfrm>
          <a:prstGeom prst="rect">
            <a:avLst/>
          </a:prstGeom>
          <a:noFill/>
        </p:spPr>
        <p:txBody>
          <a:bodyPr wrap="square" rtlCol="0">
            <a:spAutoFit/>
          </a:bodyPr>
          <a:lstStyle/>
          <a:p>
            <a:pPr algn="ctr"/>
            <a:r>
              <a:rPr lang="en-US" sz="1200" dirty="0"/>
              <a:t>Descending through wind whipped snow.  Yuck</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 y="4106408"/>
            <a:ext cx="3646170" cy="2430780"/>
          </a:xfrm>
          <a:prstGeom prst="rect">
            <a:avLst/>
          </a:prstGeom>
          <a:ln w="25400">
            <a:solidFill>
              <a:schemeClr val="tx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0127" y="4107623"/>
            <a:ext cx="3782455" cy="2521637"/>
          </a:xfrm>
          <a:prstGeom prst="rect">
            <a:avLst/>
          </a:prstGeom>
          <a:ln w="25400">
            <a:solidFill>
              <a:schemeClr val="tx1"/>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2721" y="562609"/>
            <a:ext cx="2333844" cy="3111791"/>
          </a:xfrm>
          <a:prstGeom prst="rect">
            <a:avLst/>
          </a:prstGeom>
          <a:ln w="25400">
            <a:solidFill>
              <a:schemeClr val="tx1"/>
            </a:solidFill>
          </a:ln>
        </p:spPr>
      </p:pic>
    </p:spTree>
    <p:extLst>
      <p:ext uri="{BB962C8B-B14F-4D97-AF65-F5344CB8AC3E}">
        <p14:creationId xmlns:p14="http://schemas.microsoft.com/office/powerpoint/2010/main" val="308080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1463" y="626585"/>
            <a:ext cx="3927504" cy="2618336"/>
          </a:xfrm>
          <a:prstGeom prst="rect">
            <a:avLst/>
          </a:prstGeom>
          <a:ln w="25400">
            <a:solidFill>
              <a:schemeClr val="tx1"/>
            </a:solidFill>
          </a:ln>
        </p:spPr>
      </p:pic>
      <p:sp>
        <p:nvSpPr>
          <p:cNvPr id="2" name="Title 1"/>
          <p:cNvSpPr>
            <a:spLocks noGrp="1"/>
          </p:cNvSpPr>
          <p:nvPr>
            <p:ph type="title"/>
          </p:nvPr>
        </p:nvSpPr>
        <p:spPr>
          <a:xfrm>
            <a:off x="457200" y="-174672"/>
            <a:ext cx="8229600" cy="932086"/>
          </a:xfrm>
        </p:spPr>
        <p:txBody>
          <a:bodyPr>
            <a:normAutofit/>
          </a:bodyPr>
          <a:lstStyle/>
          <a:p>
            <a:r>
              <a:rPr lang="en-US" dirty="0"/>
              <a:t>Detailed Route Info</a:t>
            </a:r>
          </a:p>
        </p:txBody>
      </p:sp>
      <p:sp>
        <p:nvSpPr>
          <p:cNvPr id="3" name="Content Placeholder 2"/>
          <p:cNvSpPr>
            <a:spLocks noGrp="1"/>
          </p:cNvSpPr>
          <p:nvPr>
            <p:ph idx="1"/>
          </p:nvPr>
        </p:nvSpPr>
        <p:spPr>
          <a:xfrm>
            <a:off x="68505" y="757414"/>
            <a:ext cx="5012958" cy="5627881"/>
          </a:xfrm>
        </p:spPr>
        <p:txBody>
          <a:bodyPr>
            <a:normAutofit/>
          </a:bodyPr>
          <a:lstStyle/>
          <a:p>
            <a:r>
              <a:rPr lang="en-US" sz="1400" dirty="0"/>
              <a:t>Once we reach Cloud cap we now enter the main section of crossing and re-crossing the Cooper Spur road. </a:t>
            </a:r>
          </a:p>
          <a:p>
            <a:r>
              <a:rPr lang="en-US" sz="1400" dirty="0"/>
              <a:t>This section is Ghost Ridge or the old Wagon Road. It used to be that you were on a narrow path through here (Wagon Road) but with the Gnarl fire in 2008 this is pretty open and you get to choose your route down (provided there is enough snow to cover all the trees)</a:t>
            </a:r>
          </a:p>
          <a:p>
            <a:r>
              <a:rPr lang="en-US" sz="1400" dirty="0"/>
              <a:t>The terrain is not as steep and the snow is not wind whipped so this is often pretty good skiing. </a:t>
            </a:r>
          </a:p>
          <a:p>
            <a:r>
              <a:rPr lang="en-US" sz="1400" dirty="0"/>
              <a:t>We do however have to cross through some thick sections of trees. I haven’t worn a helmet in the past but it might be appropriate.</a:t>
            </a:r>
          </a:p>
          <a:p>
            <a:r>
              <a:rPr lang="en-US" sz="1400" dirty="0"/>
              <a:t>Finally we cross the road at ~4,200 feet and cross country ski back to the cars. </a:t>
            </a:r>
          </a:p>
        </p:txBody>
      </p:sp>
      <p:sp>
        <p:nvSpPr>
          <p:cNvPr id="9" name="TextBox 8"/>
          <p:cNvSpPr txBox="1"/>
          <p:nvPr/>
        </p:nvSpPr>
        <p:spPr>
          <a:xfrm>
            <a:off x="5987735" y="3244921"/>
            <a:ext cx="2423668" cy="276999"/>
          </a:xfrm>
          <a:prstGeom prst="rect">
            <a:avLst/>
          </a:prstGeom>
          <a:noFill/>
        </p:spPr>
        <p:txBody>
          <a:bodyPr wrap="square" rtlCol="0">
            <a:spAutoFit/>
          </a:bodyPr>
          <a:lstStyle/>
          <a:p>
            <a:pPr algn="ctr"/>
            <a:r>
              <a:rPr lang="en-US" sz="1200" dirty="0"/>
              <a:t>Tight Tree skiing</a:t>
            </a:r>
          </a:p>
        </p:txBody>
      </p:sp>
      <p:sp>
        <p:nvSpPr>
          <p:cNvPr id="15" name="TextBox 14"/>
          <p:cNvSpPr txBox="1"/>
          <p:nvPr/>
        </p:nvSpPr>
        <p:spPr>
          <a:xfrm>
            <a:off x="1097280" y="6450710"/>
            <a:ext cx="2423668" cy="276999"/>
          </a:xfrm>
          <a:prstGeom prst="rect">
            <a:avLst/>
          </a:prstGeom>
          <a:noFill/>
        </p:spPr>
        <p:txBody>
          <a:bodyPr wrap="square" rtlCol="0">
            <a:spAutoFit/>
          </a:bodyPr>
          <a:lstStyle/>
          <a:p>
            <a:pPr algn="ctr"/>
            <a:r>
              <a:rPr lang="en-US" sz="1200" dirty="0"/>
              <a:t>Good  open skiing through the trees</a:t>
            </a:r>
          </a:p>
        </p:txBody>
      </p:sp>
      <p:sp>
        <p:nvSpPr>
          <p:cNvPr id="18" name="TextBox 17"/>
          <p:cNvSpPr txBox="1"/>
          <p:nvPr/>
        </p:nvSpPr>
        <p:spPr>
          <a:xfrm>
            <a:off x="6399925" y="6434729"/>
            <a:ext cx="2423668" cy="276999"/>
          </a:xfrm>
          <a:prstGeom prst="rect">
            <a:avLst/>
          </a:prstGeom>
          <a:noFill/>
        </p:spPr>
        <p:txBody>
          <a:bodyPr wrap="square" rtlCol="0">
            <a:spAutoFit/>
          </a:bodyPr>
          <a:lstStyle/>
          <a:p>
            <a:pPr algn="ctr"/>
            <a:r>
              <a:rPr lang="en-US" sz="1200" dirty="0"/>
              <a:t>Last stretch on the road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431" y="4051708"/>
            <a:ext cx="3598503" cy="2399002"/>
          </a:xfrm>
          <a:prstGeom prst="rect">
            <a:avLst/>
          </a:prstGeom>
          <a:ln w="25400">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9838" y="3844690"/>
            <a:ext cx="3810908" cy="2540605"/>
          </a:xfrm>
          <a:prstGeom prst="rect">
            <a:avLst/>
          </a:prstGeom>
          <a:ln w="25400">
            <a:solidFill>
              <a:schemeClr val="tx1"/>
            </a:solidFill>
          </a:ln>
        </p:spPr>
      </p:pic>
    </p:spTree>
    <p:extLst>
      <p:ext uri="{BB962C8B-B14F-4D97-AF65-F5344CB8AC3E}">
        <p14:creationId xmlns:p14="http://schemas.microsoft.com/office/powerpoint/2010/main" val="65081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GPS Map Link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GPS Track </a:t>
            </a:r>
            <a:r>
              <a:rPr lang="en-US" sz="2800" dirty="0"/>
              <a:t>on </a:t>
            </a:r>
            <a:r>
              <a:rPr lang="en-US" sz="2800" dirty="0" err="1"/>
              <a:t>GPSies</a:t>
            </a:r>
            <a:endParaRPr lang="en-US" sz="2800" dirty="0"/>
          </a:p>
          <a:p>
            <a:pPr lvl="1"/>
            <a:r>
              <a:rPr lang="en-US" sz="2000" dirty="0"/>
              <a:t>The link above allows you to easily download a GPX file or you can use their iPhone app</a:t>
            </a:r>
            <a:endParaRPr lang="en-US" sz="2400" dirty="0"/>
          </a:p>
          <a:p>
            <a:r>
              <a:rPr lang="en-US" sz="2800" dirty="0">
                <a:hlinkClick r:id="rId3"/>
              </a:rPr>
              <a:t>GPS Track </a:t>
            </a:r>
            <a:r>
              <a:rPr lang="en-US" sz="2800" dirty="0"/>
              <a:t>on </a:t>
            </a:r>
            <a:r>
              <a:rPr lang="en-US" sz="2800" dirty="0" err="1"/>
              <a:t>CalTopo</a:t>
            </a:r>
            <a:endParaRPr lang="en-US" sz="2800" dirty="0"/>
          </a:p>
          <a:p>
            <a:pPr lvl="1"/>
            <a:r>
              <a:rPr lang="en-US" sz="2000" dirty="0"/>
              <a:t>The link above allows you to easily print a map of our route</a:t>
            </a:r>
          </a:p>
          <a:p>
            <a:endParaRPr lang="en-US" sz="2400" dirty="0"/>
          </a:p>
          <a:p>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1835" y="3500439"/>
            <a:ext cx="3547222" cy="2680123"/>
          </a:xfrm>
          <a:prstGeom prst="rect">
            <a:avLst/>
          </a:prstGeom>
        </p:spPr>
      </p:pic>
      <p:sp>
        <p:nvSpPr>
          <p:cNvPr id="7" name="TextBox 6"/>
          <p:cNvSpPr txBox="1"/>
          <p:nvPr/>
        </p:nvSpPr>
        <p:spPr>
          <a:xfrm>
            <a:off x="1151835" y="6275435"/>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spTree>
    <p:extLst>
      <p:ext uri="{BB962C8B-B14F-4D97-AF65-F5344CB8AC3E}">
        <p14:creationId xmlns:p14="http://schemas.microsoft.com/office/powerpoint/2010/main" val="13076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178144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106153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extLst>
      <p:ext uri="{BB962C8B-B14F-4D97-AF65-F5344CB8AC3E}">
        <p14:creationId xmlns:p14="http://schemas.microsoft.com/office/powerpoint/2010/main" val="124377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2"/>
              </a:rPr>
              <a:t>Ski Rental Options</a:t>
            </a:r>
            <a:endParaRPr lang="en-US" dirty="0"/>
          </a:p>
          <a:p>
            <a:r>
              <a:rPr lang="en-US" dirty="0">
                <a:hlinkClick r:id="rId3"/>
              </a:rPr>
              <a:t>What to Wear</a:t>
            </a:r>
            <a:endParaRPr lang="en-US" dirty="0"/>
          </a:p>
          <a:p>
            <a:r>
              <a:rPr lang="en-US" dirty="0">
                <a:hlinkClick r:id="rId4"/>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pic>
        <p:nvPicPr>
          <p:cNvPr id="1026" name="Picture 2" descr="Image result for choco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18050" y="1667888"/>
            <a:ext cx="3788891" cy="303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762000" y="4127501"/>
            <a:ext cx="2020887" cy="2511648"/>
          </a:xfrm>
        </p:spPr>
        <p:txBody>
          <a:bodyPr>
            <a:normAutofit/>
          </a:bodyPr>
          <a:lstStyle/>
          <a:p>
            <a:r>
              <a:rPr lang="en-US" sz="1800" dirty="0"/>
              <a:t>The best overall reference books is still </a:t>
            </a:r>
            <a:r>
              <a:rPr lang="en-US" sz="1800" dirty="0" err="1"/>
              <a:t>Klindt</a:t>
            </a:r>
            <a:r>
              <a:rPr lang="en-US" sz="1800" dirty="0"/>
              <a:t> </a:t>
            </a:r>
            <a:r>
              <a:rPr lang="en-US" sz="1800" dirty="0" err="1"/>
              <a:t>Vielbig’s</a:t>
            </a:r>
            <a:r>
              <a:rPr lang="en-US" sz="1800" dirty="0"/>
              <a:t>. This is out of print but you can still find used copies on </a:t>
            </a:r>
            <a:r>
              <a:rPr lang="en-US" sz="1800" dirty="0">
                <a:hlinkClick r:id="rId2"/>
              </a:rPr>
              <a:t>Amazon </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308600" y="2997200"/>
            <a:ext cx="5537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633413" y="1090613"/>
            <a:ext cx="4675187" cy="3227387"/>
          </a:xfrm>
          <a:prstGeom prst="rect">
            <a:avLst/>
          </a:prstGeom>
        </p:spPr>
        <p:txBody>
          <a:bodyPr vert="horz" lIns="91440" tIns="45720" rIns="91440" bIns="45720" rtlCol="0" anchor="t" anchorCtr="0">
            <a:normAutofit fontScale="925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There are always new trails being developed and the maps I have images for are not the most recent. Therefore, please consider these maps to be a rough guide at best.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42406" y="5308600"/>
            <a:ext cx="5537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3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469623" y="1422539"/>
            <a:ext cx="5249006" cy="5435461"/>
          </a:xfrm>
        </p:spPr>
        <p:txBody>
          <a:bodyPr>
            <a:normAutofit/>
          </a:bodyPr>
          <a:lstStyle/>
          <a:p>
            <a:r>
              <a:rPr lang="en-US" sz="2400" dirty="0"/>
              <a:t>I’ve given up carrying paper maps and instead use my smartphone to see the track and where I am</a:t>
            </a:r>
          </a:p>
          <a:p>
            <a:r>
              <a:rPr lang="en-US" sz="2400" dirty="0"/>
              <a:t>Numerous smartphone GPS apps are available, my own favorite is </a:t>
            </a:r>
            <a:r>
              <a:rPr lang="en-US" sz="2400" dirty="0">
                <a:hlinkClick r:id="rId2"/>
              </a:rPr>
              <a:t>Gaia</a:t>
            </a:r>
            <a:r>
              <a:rPr lang="en-US" sz="2400" dirty="0"/>
              <a:t> ($20).</a:t>
            </a:r>
          </a:p>
          <a:p>
            <a:endParaRPr lang="en-US" sz="2400" dirty="0"/>
          </a:p>
          <a:p>
            <a:endParaRPr lang="en-US" sz="2400" dirty="0"/>
          </a:p>
          <a:p>
            <a:endParaRPr lang="en-US" sz="2400" dirty="0"/>
          </a:p>
          <a:p>
            <a:endParaRPr lang="en-US" sz="2400" dirty="0"/>
          </a:p>
          <a:p>
            <a:pPr marL="0" indent="0" algn="ctr">
              <a:buNone/>
            </a:pPr>
            <a:r>
              <a:rPr lang="en-US" sz="2000" dirty="0"/>
              <a:t>See me at one of the club meetings if you need some help using this.</a:t>
            </a:r>
          </a:p>
          <a:p>
            <a:pPr marL="0" indent="0" algn="ctr">
              <a:buNone/>
            </a:pPr>
            <a:endParaRPr lang="en-US" sz="1800" dirty="0"/>
          </a:p>
        </p:txBody>
      </p:sp>
      <p:pic>
        <p:nvPicPr>
          <p:cNvPr id="1026" name="Picture 2" descr="Gaia GPS on iPhon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51207" y="1143000"/>
            <a:ext cx="2827881" cy="50194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spTree>
    <p:extLst>
      <p:ext uri="{BB962C8B-B14F-4D97-AF65-F5344CB8AC3E}">
        <p14:creationId xmlns:p14="http://schemas.microsoft.com/office/powerpoint/2010/main" val="101708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353696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78076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normAutofit/>
          </a:bodyPr>
          <a:lstStyle/>
          <a:p>
            <a:r>
              <a:rPr lang="en-US" sz="2800" dirty="0"/>
              <a:t>We carpool from Gateway but we start skiing from </a:t>
            </a:r>
            <a:r>
              <a:rPr lang="en-US" sz="2800" dirty="0">
                <a:hlinkClick r:id="rId2"/>
              </a:rPr>
              <a:t>Tilly Jane Sno-Park</a:t>
            </a:r>
            <a:r>
              <a:rPr lang="en-US" sz="2800" dirty="0"/>
              <a:t>. This located just before final ¼ mile drive up to Cooper Spur Ski resort</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26" y="2815140"/>
            <a:ext cx="5481551" cy="3892872"/>
          </a:xfrm>
          <a:prstGeom prst="rect">
            <a:avLst/>
          </a:prstGeom>
        </p:spPr>
      </p:pic>
      <p:sp>
        <p:nvSpPr>
          <p:cNvPr id="8" name="5-Point Star 7"/>
          <p:cNvSpPr/>
          <p:nvPr/>
        </p:nvSpPr>
        <p:spPr>
          <a:xfrm>
            <a:off x="4308509" y="3667194"/>
            <a:ext cx="526981" cy="48924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8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0"/>
            <a:ext cx="8229600" cy="1143000"/>
          </a:xfrm>
        </p:spPr>
        <p:txBody>
          <a:bodyPr>
            <a:normAutofit/>
          </a:bodyPr>
          <a:lstStyle/>
          <a:p>
            <a:r>
              <a:rPr lang="en-US" dirty="0"/>
              <a:t>Estimated Timing</a:t>
            </a:r>
          </a:p>
        </p:txBody>
      </p:sp>
      <p:sp>
        <p:nvSpPr>
          <p:cNvPr id="3" name="Content Placeholder 2"/>
          <p:cNvSpPr>
            <a:spLocks noGrp="1"/>
          </p:cNvSpPr>
          <p:nvPr>
            <p:ph idx="1"/>
          </p:nvPr>
        </p:nvSpPr>
        <p:spPr>
          <a:xfrm>
            <a:off x="312882" y="1555173"/>
            <a:ext cx="8229600" cy="4525963"/>
          </a:xfrm>
        </p:spPr>
        <p:txBody>
          <a:bodyPr>
            <a:normAutofit/>
          </a:bodyPr>
          <a:lstStyle/>
          <a:p>
            <a:r>
              <a:rPr lang="en-US" sz="2800" dirty="0"/>
              <a:t>6:30 AM Meet at Gateway</a:t>
            </a:r>
          </a:p>
          <a:p>
            <a:r>
              <a:rPr lang="en-US" sz="2800" dirty="0"/>
              <a:t>9:30 AM at Tilly Jane Sno Park(3,800 feet)</a:t>
            </a:r>
          </a:p>
          <a:p>
            <a:r>
              <a:rPr lang="en-US" sz="2800" dirty="0"/>
              <a:t>11:30 AM at Tilly Jane A-Frame (5,718 feet)</a:t>
            </a:r>
          </a:p>
          <a:p>
            <a:r>
              <a:rPr lang="en-US" sz="2800" dirty="0"/>
              <a:t>12:00 AM Continue up </a:t>
            </a:r>
          </a:p>
          <a:p>
            <a:r>
              <a:rPr lang="en-US" sz="2800" dirty="0"/>
              <a:t>1:30 PM at Stone Shelter (6,800 feet)</a:t>
            </a:r>
          </a:p>
          <a:p>
            <a:r>
              <a:rPr lang="en-US" sz="2800" dirty="0"/>
              <a:t>3:00 PM Cloud Cap (5,880 feet)</a:t>
            </a:r>
          </a:p>
          <a:p>
            <a:r>
              <a:rPr lang="en-US" sz="2800" dirty="0"/>
              <a:t>4:30 PM back at car (3,800 feet</a:t>
            </a:r>
          </a:p>
          <a:p>
            <a:r>
              <a:rPr lang="en-US" sz="2800" dirty="0"/>
              <a:t>6:30 PM back at Gateway</a:t>
            </a:r>
          </a:p>
          <a:p>
            <a:endParaRPr lang="en-US" sz="2800" dirty="0"/>
          </a:p>
        </p:txBody>
      </p:sp>
      <p:sp>
        <p:nvSpPr>
          <p:cNvPr id="4" name="Rectangle 3"/>
          <p:cNvSpPr/>
          <p:nvPr/>
        </p:nvSpPr>
        <p:spPr>
          <a:xfrm>
            <a:off x="5640848" y="4652488"/>
            <a:ext cx="3185652" cy="202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There will be a wide range of skiing abilities. We will go down as a group and descend with the slowest skier.  If you want to fly down then do not do this tour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6083300"/>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14750" y="6083300"/>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083300"/>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1054100" cy="4953000"/>
            <a:chOff x="1244600" y="1200666"/>
            <a:chExt cx="10541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00900" y="1484194"/>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05300" y="2379028"/>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84300" y="2058432"/>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Avalanche Hazard</a:t>
            </a:r>
          </a:p>
        </p:txBody>
      </p:sp>
      <p:sp>
        <p:nvSpPr>
          <p:cNvPr id="3" name="Content Placeholder 2"/>
          <p:cNvSpPr>
            <a:spLocks noGrp="1"/>
          </p:cNvSpPr>
          <p:nvPr>
            <p:ph idx="1"/>
          </p:nvPr>
        </p:nvSpPr>
        <p:spPr>
          <a:xfrm>
            <a:off x="165100" y="990600"/>
            <a:ext cx="4572000" cy="5575300"/>
          </a:xfrm>
        </p:spPr>
        <p:txBody>
          <a:bodyPr>
            <a:normAutofit fontScale="92500" lnSpcReduction="20000"/>
          </a:bodyPr>
          <a:lstStyle/>
          <a:p>
            <a:r>
              <a:rPr lang="en-US" dirty="0"/>
              <a:t>Understandably, I get asked about this. In general this is a very safe tour. There are a few steep sections below tree line but they are very short. </a:t>
            </a:r>
          </a:p>
          <a:p>
            <a:r>
              <a:rPr lang="en-US" dirty="0"/>
              <a:t>Above tree line, in the open bowls the slope is less than 20 degrees and there is little risk.</a:t>
            </a:r>
          </a:p>
          <a:p>
            <a:r>
              <a:rPr lang="en-US" dirty="0"/>
              <a:t>I bring a shovel but have never brought transceiver or probe poles.</a:t>
            </a:r>
          </a:p>
          <a:p>
            <a:pPr marL="0" indent="0">
              <a:buNone/>
            </a:pPr>
            <a:endParaRPr lang="en-US" dirty="0"/>
          </a:p>
        </p:txBody>
      </p:sp>
      <p:pic>
        <p:nvPicPr>
          <p:cNvPr id="2050" name="Picture 2" descr="C:\Diamond_Images_Collection\tmp2\AvalancheIllustrate-06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17868" y="1524000"/>
            <a:ext cx="4361032"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1143000"/>
          </a:xfrm>
        </p:spPr>
        <p:txBody>
          <a:bodyPr/>
          <a:lstStyle/>
          <a:p>
            <a:r>
              <a:rPr lang="en-US" dirty="0"/>
              <a:t>Required Equipment</a:t>
            </a:r>
          </a:p>
        </p:txBody>
      </p:sp>
      <p:sp>
        <p:nvSpPr>
          <p:cNvPr id="3" name="Content Placeholder 2"/>
          <p:cNvSpPr>
            <a:spLocks noGrp="1"/>
          </p:cNvSpPr>
          <p:nvPr>
            <p:ph idx="1"/>
          </p:nvPr>
        </p:nvSpPr>
        <p:spPr>
          <a:xfrm>
            <a:off x="444500" y="927100"/>
            <a:ext cx="8229600" cy="4525963"/>
          </a:xfrm>
        </p:spPr>
        <p:txBody>
          <a:bodyPr>
            <a:normAutofit/>
          </a:bodyPr>
          <a:lstStyle/>
          <a:p>
            <a:r>
              <a:rPr lang="en-US" sz="2800" dirty="0"/>
              <a:t>Everyone should have skins, plastic boots and good turnings skis: Telemark or AT. No exceptions</a:t>
            </a:r>
          </a:p>
        </p:txBody>
      </p:sp>
      <p:pic>
        <p:nvPicPr>
          <p:cNvPr id="4" name="Picture 2" descr="http://www.skisandsnowshoes.com/wp-content/uploads/2010/11/bc-rossignol-bc125-se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4500" y="1944687"/>
            <a:ext cx="4203700" cy="420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ROSSIGNOL-XC-cross-country-NNN-SKIS-BINDINGS-BOOTS-POLES-PACKAGE-200c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9250" y="2851150"/>
            <a:ext cx="2857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4876800" y="2070100"/>
            <a:ext cx="3962400" cy="3644900"/>
          </a:xfrm>
          <a:prstGeom prst="noSmoking">
            <a:avLst>
              <a:gd name="adj" fmla="val 58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207000" y="5715000"/>
            <a:ext cx="3238500" cy="646331"/>
          </a:xfrm>
          <a:prstGeom prst="rect">
            <a:avLst/>
          </a:prstGeom>
          <a:noFill/>
        </p:spPr>
        <p:txBody>
          <a:bodyPr wrap="square" rtlCol="0">
            <a:spAutoFit/>
          </a:bodyPr>
          <a:lstStyle/>
          <a:p>
            <a:pPr algn="ctr"/>
            <a:r>
              <a:rPr lang="en-US" dirty="0"/>
              <a:t>NNN-BC Equipment is not suited for this tour</a:t>
            </a:r>
          </a:p>
        </p:txBody>
      </p:sp>
      <p:sp>
        <p:nvSpPr>
          <p:cNvPr id="7" name="TextBox 6"/>
          <p:cNvSpPr txBox="1"/>
          <p:nvPr/>
        </p:nvSpPr>
        <p:spPr>
          <a:xfrm>
            <a:off x="698500" y="6148387"/>
            <a:ext cx="3822700" cy="369332"/>
          </a:xfrm>
          <a:prstGeom prst="rect">
            <a:avLst/>
          </a:prstGeom>
          <a:noFill/>
        </p:spPr>
        <p:txBody>
          <a:bodyPr wrap="square" rtlCol="0">
            <a:spAutoFit/>
          </a:bodyPr>
          <a:lstStyle/>
          <a:p>
            <a:r>
              <a:rPr lang="en-US" dirty="0"/>
              <a:t>Showing typical Telemark package</a:t>
            </a:r>
          </a:p>
        </p:txBody>
      </p:sp>
    </p:spTree>
    <p:extLst>
      <p:ext uri="{BB962C8B-B14F-4D97-AF65-F5344CB8AC3E}">
        <p14:creationId xmlns:p14="http://schemas.microsoft.com/office/powerpoint/2010/main" val="194358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iamond_Images_Collection\Sports_Ski_XC\Map43-Hood-CooperSpu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 y="70379"/>
            <a:ext cx="7825787" cy="669872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600700" y="4966039"/>
            <a:ext cx="177554" cy="177553"/>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16" name="Freeform 15"/>
          <p:cNvSpPr/>
          <p:nvPr/>
        </p:nvSpPr>
        <p:spPr>
          <a:xfrm>
            <a:off x="635000" y="2641600"/>
            <a:ext cx="4965700" cy="3683000"/>
          </a:xfrm>
          <a:custGeom>
            <a:avLst/>
            <a:gdLst>
              <a:gd name="connsiteX0" fmla="*/ 4965700 w 4965700"/>
              <a:gd name="connsiteY0" fmla="*/ 2413000 h 3683000"/>
              <a:gd name="connsiteX1" fmla="*/ 4318000 w 4965700"/>
              <a:gd name="connsiteY1" fmla="*/ 2743200 h 3683000"/>
              <a:gd name="connsiteX2" fmla="*/ 3517900 w 4965700"/>
              <a:gd name="connsiteY2" fmla="*/ 2857500 h 3683000"/>
              <a:gd name="connsiteX3" fmla="*/ 2336800 w 4965700"/>
              <a:gd name="connsiteY3" fmla="*/ 2984500 h 3683000"/>
              <a:gd name="connsiteX4" fmla="*/ 1320800 w 4965700"/>
              <a:gd name="connsiteY4" fmla="*/ 2971800 h 3683000"/>
              <a:gd name="connsiteX5" fmla="*/ 685800 w 4965700"/>
              <a:gd name="connsiteY5" fmla="*/ 2971800 h 3683000"/>
              <a:gd name="connsiteX6" fmla="*/ 0 w 4965700"/>
              <a:gd name="connsiteY6" fmla="*/ 3683000 h 3683000"/>
              <a:gd name="connsiteX7" fmla="*/ 508000 w 4965700"/>
              <a:gd name="connsiteY7" fmla="*/ 2501900 h 3683000"/>
              <a:gd name="connsiteX8" fmla="*/ 622300 w 4965700"/>
              <a:gd name="connsiteY8" fmla="*/ 2082800 h 3683000"/>
              <a:gd name="connsiteX9" fmla="*/ 927100 w 4965700"/>
              <a:gd name="connsiteY9" fmla="*/ 1676400 h 3683000"/>
              <a:gd name="connsiteX10" fmla="*/ 1346200 w 4965700"/>
              <a:gd name="connsiteY10" fmla="*/ 1282700 h 3683000"/>
              <a:gd name="connsiteX11" fmla="*/ 1562100 w 4965700"/>
              <a:gd name="connsiteY11" fmla="*/ 889000 h 3683000"/>
              <a:gd name="connsiteX12" fmla="*/ 2032000 w 4965700"/>
              <a:gd name="connsiteY12" fmla="*/ 533400 h 3683000"/>
              <a:gd name="connsiteX13" fmla="*/ 2870200 w 4965700"/>
              <a:gd name="connsiteY13" fmla="*/ 0 h 3683000"/>
              <a:gd name="connsiteX14" fmla="*/ 3048000 w 4965700"/>
              <a:gd name="connsiteY14" fmla="*/ 241300 h 3683000"/>
              <a:gd name="connsiteX15" fmla="*/ 3263900 w 4965700"/>
              <a:gd name="connsiteY15" fmla="*/ 292100 h 3683000"/>
              <a:gd name="connsiteX16" fmla="*/ 3606800 w 4965700"/>
              <a:gd name="connsiteY16" fmla="*/ 698500 h 3683000"/>
              <a:gd name="connsiteX17" fmla="*/ 4356100 w 4965700"/>
              <a:gd name="connsiteY17" fmla="*/ 1054100 h 3683000"/>
              <a:gd name="connsiteX18" fmla="*/ 4114800 w 4965700"/>
              <a:gd name="connsiteY18" fmla="*/ 1193800 h 3683000"/>
              <a:gd name="connsiteX19" fmla="*/ 4381500 w 4965700"/>
              <a:gd name="connsiteY19" fmla="*/ 1308100 h 3683000"/>
              <a:gd name="connsiteX20" fmla="*/ 4699000 w 4965700"/>
              <a:gd name="connsiteY20" fmla="*/ 1409700 h 3683000"/>
              <a:gd name="connsiteX21" fmla="*/ 4660900 w 4965700"/>
              <a:gd name="connsiteY21" fmla="*/ 1828800 h 3683000"/>
              <a:gd name="connsiteX22" fmla="*/ 4826000 w 4965700"/>
              <a:gd name="connsiteY22" fmla="*/ 1981200 h 3683000"/>
              <a:gd name="connsiteX23" fmla="*/ 4965700 w 4965700"/>
              <a:gd name="connsiteY23" fmla="*/ 2070100 h 3683000"/>
              <a:gd name="connsiteX24" fmla="*/ 4902200 w 4965700"/>
              <a:gd name="connsiteY24" fmla="*/ 237490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5700" h="3683000">
                <a:moveTo>
                  <a:pt x="4965700" y="2413000"/>
                </a:moveTo>
                <a:lnTo>
                  <a:pt x="4318000" y="2743200"/>
                </a:lnTo>
                <a:lnTo>
                  <a:pt x="3517900" y="2857500"/>
                </a:lnTo>
                <a:lnTo>
                  <a:pt x="2336800" y="2984500"/>
                </a:lnTo>
                <a:lnTo>
                  <a:pt x="1320800" y="2971800"/>
                </a:lnTo>
                <a:lnTo>
                  <a:pt x="685800" y="2971800"/>
                </a:lnTo>
                <a:lnTo>
                  <a:pt x="0" y="3683000"/>
                </a:lnTo>
                <a:lnTo>
                  <a:pt x="508000" y="2501900"/>
                </a:lnTo>
                <a:lnTo>
                  <a:pt x="622300" y="2082800"/>
                </a:lnTo>
                <a:lnTo>
                  <a:pt x="927100" y="1676400"/>
                </a:lnTo>
                <a:lnTo>
                  <a:pt x="1346200" y="1282700"/>
                </a:lnTo>
                <a:lnTo>
                  <a:pt x="1562100" y="889000"/>
                </a:lnTo>
                <a:lnTo>
                  <a:pt x="2032000" y="533400"/>
                </a:lnTo>
                <a:lnTo>
                  <a:pt x="2870200" y="0"/>
                </a:lnTo>
                <a:lnTo>
                  <a:pt x="3048000" y="241300"/>
                </a:lnTo>
                <a:lnTo>
                  <a:pt x="3263900" y="292100"/>
                </a:lnTo>
                <a:lnTo>
                  <a:pt x="3606800" y="698500"/>
                </a:lnTo>
                <a:lnTo>
                  <a:pt x="4356100" y="1054100"/>
                </a:lnTo>
                <a:lnTo>
                  <a:pt x="4114800" y="1193800"/>
                </a:lnTo>
                <a:lnTo>
                  <a:pt x="4381500" y="1308100"/>
                </a:lnTo>
                <a:lnTo>
                  <a:pt x="4699000" y="1409700"/>
                </a:lnTo>
                <a:lnTo>
                  <a:pt x="4660900" y="1828800"/>
                </a:lnTo>
                <a:lnTo>
                  <a:pt x="4826000" y="1981200"/>
                </a:lnTo>
                <a:lnTo>
                  <a:pt x="4965700" y="2070100"/>
                </a:lnTo>
                <a:lnTo>
                  <a:pt x="4902200" y="2374900"/>
                </a:lnTo>
              </a:path>
            </a:pathLst>
          </a:custGeom>
          <a:ln w="635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Oval 7"/>
          <p:cNvSpPr/>
          <p:nvPr/>
        </p:nvSpPr>
        <p:spPr>
          <a:xfrm>
            <a:off x="5484949" y="4788486"/>
            <a:ext cx="177554" cy="177553"/>
          </a:xfrm>
          <a:prstGeom prst="ellipse">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72"/>
            <a:ext cx="8229600" cy="932086"/>
          </a:xfrm>
        </p:spPr>
        <p:txBody>
          <a:bodyPr>
            <a:normAutofit/>
          </a:bodyPr>
          <a:lstStyle/>
          <a:p>
            <a:r>
              <a:rPr lang="en-US" dirty="0"/>
              <a:t>Detailed Route Info</a:t>
            </a:r>
          </a:p>
        </p:txBody>
      </p:sp>
      <p:sp>
        <p:nvSpPr>
          <p:cNvPr id="3" name="Content Placeholder 2"/>
          <p:cNvSpPr>
            <a:spLocks noGrp="1"/>
          </p:cNvSpPr>
          <p:nvPr>
            <p:ph idx="1"/>
          </p:nvPr>
        </p:nvSpPr>
        <p:spPr>
          <a:xfrm>
            <a:off x="457200" y="1265904"/>
            <a:ext cx="4426527" cy="5270500"/>
          </a:xfrm>
        </p:spPr>
        <p:txBody>
          <a:bodyPr>
            <a:normAutofit fontScale="92500" lnSpcReduction="20000"/>
          </a:bodyPr>
          <a:lstStyle/>
          <a:p>
            <a:r>
              <a:rPr lang="en-US" sz="1800" dirty="0"/>
              <a:t>We start at the Tilly Jane Sno Park at 3,800 feet and we climb up to 400 feet to 4,240 where we junction  trail #643A - Polallie Ridge </a:t>
            </a:r>
          </a:p>
          <a:p>
            <a:r>
              <a:rPr lang="en-US" sz="1800" dirty="0"/>
              <a:t>We take  to Polallie Ridge trail all they way up to the Tilly Jane A-frame</a:t>
            </a:r>
          </a:p>
          <a:p>
            <a:r>
              <a:rPr lang="en-US" sz="1800" dirty="0"/>
              <a:t>For the most part this section is pretty straightforward.  You need skins as it is pretty steep but it is relatively straightforward.  </a:t>
            </a:r>
          </a:p>
          <a:p>
            <a:r>
              <a:rPr lang="en-US" sz="1800" dirty="0"/>
              <a:t>The Gnarl ridge forest fire in 2008 burned though most of this area so it is not as scenic as much of Hood but as you get up higher we get our first glimpses of the mountain.</a:t>
            </a:r>
          </a:p>
          <a:p>
            <a:r>
              <a:rPr lang="en-US" sz="1800" dirty="0"/>
              <a:t>The snow on this section is usually pretty poor but don’t get too discouraged. Ghost ridge and the Old Wagon road on our way day generally has better snow.</a:t>
            </a:r>
          </a:p>
          <a:p>
            <a:r>
              <a:rPr lang="en-US" sz="1800" dirty="0"/>
              <a:t>After about an hour and a half of climbing we come up the Tilly Jane A-frame for a break. Usually there is a wood stove burning and we can rest in relative warmth</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8579" y="707041"/>
            <a:ext cx="2608118" cy="1738745"/>
          </a:xfrm>
          <a:prstGeom prst="rect">
            <a:avLst/>
          </a:prstGeom>
          <a:ln w="25400">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745" y="4875761"/>
            <a:ext cx="2679667" cy="1786444"/>
          </a:xfrm>
          <a:prstGeom prst="rect">
            <a:avLst/>
          </a:prstGeom>
          <a:ln w="25400">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1827" y="1738058"/>
            <a:ext cx="1409276" cy="2113913"/>
          </a:xfrm>
          <a:prstGeom prst="rect">
            <a:avLst/>
          </a:prstGeom>
          <a:ln w="25400">
            <a:solidFill>
              <a:schemeClr val="tx1"/>
            </a:solidFill>
          </a:ln>
        </p:spPr>
      </p:pic>
      <p:sp>
        <p:nvSpPr>
          <p:cNvPr id="9" name="TextBox 8"/>
          <p:cNvSpPr txBox="1"/>
          <p:nvPr/>
        </p:nvSpPr>
        <p:spPr>
          <a:xfrm>
            <a:off x="6720332" y="2445786"/>
            <a:ext cx="2423668" cy="276999"/>
          </a:xfrm>
          <a:prstGeom prst="rect">
            <a:avLst/>
          </a:prstGeom>
          <a:noFill/>
        </p:spPr>
        <p:txBody>
          <a:bodyPr wrap="square" rtlCol="0">
            <a:spAutoFit/>
          </a:bodyPr>
          <a:lstStyle/>
          <a:p>
            <a:pPr algn="ctr"/>
            <a:r>
              <a:rPr lang="en-US" sz="1200" dirty="0"/>
              <a:t>Climbing up with skins</a:t>
            </a:r>
          </a:p>
        </p:txBody>
      </p:sp>
      <p:sp>
        <p:nvSpPr>
          <p:cNvPr id="10" name="TextBox 9"/>
          <p:cNvSpPr txBox="1"/>
          <p:nvPr/>
        </p:nvSpPr>
        <p:spPr>
          <a:xfrm>
            <a:off x="4414631" y="3827456"/>
            <a:ext cx="2423668" cy="276999"/>
          </a:xfrm>
          <a:prstGeom prst="rect">
            <a:avLst/>
          </a:prstGeom>
          <a:noFill/>
        </p:spPr>
        <p:txBody>
          <a:bodyPr wrap="square" rtlCol="0">
            <a:spAutoFit/>
          </a:bodyPr>
          <a:lstStyle/>
          <a:p>
            <a:pPr algn="ctr"/>
            <a:r>
              <a:rPr lang="en-US" sz="1200" dirty="0"/>
              <a:t>Finally a view of Hood</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4741" y="2958949"/>
            <a:ext cx="2186417" cy="1639813"/>
          </a:xfrm>
          <a:prstGeom prst="rect">
            <a:avLst/>
          </a:prstGeom>
          <a:ln w="25400">
            <a:solidFill>
              <a:schemeClr val="tx1"/>
            </a:solidFill>
          </a:ln>
        </p:spPr>
      </p:pic>
      <p:sp>
        <p:nvSpPr>
          <p:cNvPr id="12" name="TextBox 11"/>
          <p:cNvSpPr txBox="1"/>
          <p:nvPr/>
        </p:nvSpPr>
        <p:spPr>
          <a:xfrm>
            <a:off x="6673029" y="4578388"/>
            <a:ext cx="2423668" cy="276999"/>
          </a:xfrm>
          <a:prstGeom prst="rect">
            <a:avLst/>
          </a:prstGeom>
          <a:noFill/>
        </p:spPr>
        <p:txBody>
          <a:bodyPr wrap="square" rtlCol="0">
            <a:spAutoFit/>
          </a:bodyPr>
          <a:lstStyle/>
          <a:p>
            <a:pPr algn="ctr"/>
            <a:r>
              <a:rPr lang="en-US" sz="1200" dirty="0"/>
              <a:t>Tilly Jane A-Frame</a:t>
            </a:r>
          </a:p>
        </p:txBody>
      </p:sp>
    </p:spTree>
    <p:extLst>
      <p:ext uri="{BB962C8B-B14F-4D97-AF65-F5344CB8AC3E}">
        <p14:creationId xmlns:p14="http://schemas.microsoft.com/office/powerpoint/2010/main" val="403007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2762</TotalTime>
  <Words>1635</Words>
  <Application>Microsoft Office PowerPoint</Application>
  <PresentationFormat>On-screen Show (4:3)</PresentationFormat>
  <Paragraphs>143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Tilly Jane and Beyond! (Cooper Spur) Oregon Nordic Club Day Tour</vt:lpstr>
      <vt:lpstr>Cancellation</vt:lpstr>
      <vt:lpstr>Tour Starting Point</vt:lpstr>
      <vt:lpstr>Estimated Timing</vt:lpstr>
      <vt:lpstr>Difficulty Rating Scale</vt:lpstr>
      <vt:lpstr>Avalanche Hazard</vt:lpstr>
      <vt:lpstr>Required Equipment</vt:lpstr>
      <vt:lpstr>PowerPoint Presentation</vt:lpstr>
      <vt:lpstr>Detailed Route Info</vt:lpstr>
      <vt:lpstr>Detailed Route Info</vt:lpstr>
      <vt:lpstr>Detailed Route Info</vt:lpstr>
      <vt:lpstr>Detailed Route Info</vt:lpstr>
      <vt:lpstr>GPS Map Link (you are not required to bring a GPS but I’m making this available)</vt:lpstr>
      <vt:lpstr>PowerPoint Presentation</vt:lpstr>
      <vt:lpstr>ONC Carpooling Policy</vt:lpstr>
      <vt:lpstr>ONC Ski Rating</vt:lpstr>
      <vt:lpstr>What to Bring/Gear (click links below for more info)</vt:lpstr>
      <vt:lpstr>Maps/Guides</vt:lpstr>
      <vt:lpstr>Electronic Map/GPS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217</cp:revision>
  <dcterms:created xsi:type="dcterms:W3CDTF">2010-10-06T19:57:37Z</dcterms:created>
  <dcterms:modified xsi:type="dcterms:W3CDTF">2017-03-14T01:38:38Z</dcterms:modified>
</cp:coreProperties>
</file>